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63" r:id="rId3"/>
    <p:sldId id="262" r:id="rId4"/>
    <p:sldId id="257" r:id="rId5"/>
    <p:sldId id="260" r:id="rId6"/>
    <p:sldId id="261" r:id="rId7"/>
    <p:sldId id="265" r:id="rId8"/>
    <p:sldId id="258" r:id="rId9"/>
    <p:sldId id="267" r:id="rId10"/>
    <p:sldId id="276" r:id="rId11"/>
    <p:sldId id="278" r:id="rId12"/>
    <p:sldId id="264" r:id="rId13"/>
    <p:sldId id="277" r:id="rId14"/>
    <p:sldId id="266" r:id="rId15"/>
    <p:sldId id="274" r:id="rId16"/>
    <p:sldId id="259" r:id="rId17"/>
    <p:sldId id="279" r:id="rId18"/>
    <p:sldId id="280" r:id="rId19"/>
    <p:sldId id="268" r:id="rId20"/>
    <p:sldId id="269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85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11560" y="188640"/>
            <a:ext cx="7772400" cy="1470025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sv-SE" dirty="0" smtClean="0"/>
              <a:t>Rubrik Arial 32 pt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11560" y="1628800"/>
            <a:ext cx="7776864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Brödtext Arial 20 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64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Rubrik: Arial reg. 37 pt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8229600" cy="341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Brödtext: Arial reg. 18 pt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45" y="127459"/>
            <a:ext cx="749355" cy="138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4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7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470376" cy="1442591"/>
          </a:xfrm>
        </p:spPr>
        <p:txBody>
          <a:bodyPr anchor="t">
            <a:normAutofit/>
          </a:bodyPr>
          <a:lstStyle/>
          <a:p>
            <a:pPr algn="l"/>
            <a:r>
              <a:rPr lang="sv-SE" sz="4400" dirty="0" smtClean="0">
                <a:solidFill>
                  <a:schemeClr val="bg1"/>
                </a:solidFill>
                <a:cs typeface="Arial" panose="020B0604020202020204" pitchFamily="34" charset="0"/>
              </a:rPr>
              <a:t>Service, service, service! </a:t>
            </a:r>
            <a:endParaRPr lang="sv-SE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94026" y="6309320"/>
            <a:ext cx="6264696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Stadskontoret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3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Att utveckla service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318731" y="2132856"/>
            <a:ext cx="1910338" cy="92333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Hinder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Streckad höger 5"/>
          <p:cNvSpPr/>
          <p:nvPr/>
        </p:nvSpPr>
        <p:spPr bwMode="auto">
          <a:xfrm>
            <a:off x="3311860" y="3717032"/>
            <a:ext cx="2196244" cy="864096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3311860" y="5169966"/>
            <a:ext cx="1910338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Resurser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873204" y="3717032"/>
            <a:ext cx="2088232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ÖNSKAT LÄGE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747242" y="3687415"/>
            <a:ext cx="216024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NULÄGE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735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Diskussionsuppgift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Vilka faktorer (resurser eller hinder) måste vi utmana/utveckla för att skapa service i mästarklass? 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54427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Serviceförmågans isberg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132637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78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Servicesamtalet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r>
              <a:rPr lang="sv-SE" dirty="0" smtClean="0"/>
              <a:t>Inledning</a:t>
            </a:r>
          </a:p>
          <a:p>
            <a:endParaRPr lang="sv-SE" dirty="0"/>
          </a:p>
          <a:p>
            <a:r>
              <a:rPr lang="sv-SE" dirty="0" smtClean="0"/>
              <a:t>Frågor</a:t>
            </a:r>
          </a:p>
          <a:p>
            <a:endParaRPr lang="sv-SE" dirty="0"/>
          </a:p>
          <a:p>
            <a:r>
              <a:rPr lang="sv-SE" dirty="0" smtClean="0"/>
              <a:t>Information</a:t>
            </a:r>
          </a:p>
          <a:p>
            <a:endParaRPr lang="sv-SE" dirty="0"/>
          </a:p>
          <a:p>
            <a:r>
              <a:rPr lang="sv-SE" dirty="0" smtClean="0"/>
              <a:t>Avslutning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3586622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2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Service och kroppsspråk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r>
              <a:rPr lang="sv-SE" dirty="0" smtClean="0"/>
              <a:t>Fokusering</a:t>
            </a:r>
          </a:p>
          <a:p>
            <a:endParaRPr lang="sv-SE" dirty="0"/>
          </a:p>
          <a:p>
            <a:r>
              <a:rPr lang="sv-SE" dirty="0" smtClean="0"/>
              <a:t>Ögonkontakt</a:t>
            </a:r>
          </a:p>
          <a:p>
            <a:endParaRPr lang="sv-SE" dirty="0"/>
          </a:p>
          <a:p>
            <a:r>
              <a:rPr lang="sv-SE" dirty="0" smtClean="0"/>
              <a:t>Ansiktsuttryck</a:t>
            </a:r>
          </a:p>
          <a:p>
            <a:endParaRPr lang="sv-SE" dirty="0"/>
          </a:p>
          <a:p>
            <a:r>
              <a:rPr lang="sv-SE" dirty="0" smtClean="0"/>
              <a:t>Röstläge</a:t>
            </a:r>
          </a:p>
          <a:p>
            <a:endParaRPr lang="sv-SE" dirty="0"/>
          </a:p>
          <a:p>
            <a:r>
              <a:rPr lang="sv-SE" dirty="0" smtClean="0"/>
              <a:t>Över-/underläge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380729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2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Utveckla service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b="1" dirty="0" smtClean="0"/>
              <a:t>Toyota </a:t>
            </a:r>
            <a:r>
              <a:rPr lang="sv-SE" b="1" dirty="0" err="1" smtClean="0"/>
              <a:t>way</a:t>
            </a:r>
            <a:r>
              <a:rPr lang="sv-SE" b="1" dirty="0" smtClean="0"/>
              <a:t>			</a:t>
            </a:r>
            <a:r>
              <a:rPr lang="sv-SE" b="1" dirty="0"/>
              <a:t>	</a:t>
            </a:r>
            <a:r>
              <a:rPr lang="sv-SE" b="1" dirty="0" smtClean="0"/>
              <a:t>Kundens perspektiv</a:t>
            </a:r>
            <a:endParaRPr lang="sv-SE" dirty="0"/>
          </a:p>
          <a:p>
            <a:pPr>
              <a:lnSpc>
                <a:spcPct val="150000"/>
              </a:lnSpc>
            </a:pPr>
            <a:r>
              <a:rPr lang="sv-SE" dirty="0" smtClean="0"/>
              <a:t>Ständig förbättring			Förenkla, tillgängliggöra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Utmaning				Korrekt och snabbt</a:t>
            </a:r>
            <a:endParaRPr lang="sv-SE" dirty="0"/>
          </a:p>
          <a:p>
            <a:pPr>
              <a:lnSpc>
                <a:spcPct val="150000"/>
              </a:lnSpc>
            </a:pPr>
            <a:r>
              <a:rPr lang="sv-SE" dirty="0" smtClean="0"/>
              <a:t>Lagarbete				Tillsammans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Respekt				Vänlighet</a:t>
            </a:r>
          </a:p>
          <a:p>
            <a:endParaRPr lang="sv-SE" dirty="0"/>
          </a:p>
          <a:p>
            <a:r>
              <a:rPr lang="sv-SE" dirty="0" smtClean="0"/>
              <a:t>			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05" y="4437112"/>
            <a:ext cx="3714855" cy="19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2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Service och IT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r>
              <a:rPr lang="sv-SE" dirty="0" smtClean="0"/>
              <a:t>Självservice</a:t>
            </a:r>
          </a:p>
          <a:p>
            <a:endParaRPr lang="sv-SE" dirty="0"/>
          </a:p>
          <a:p>
            <a:r>
              <a:rPr lang="sv-SE" dirty="0" smtClean="0"/>
              <a:t>Teknik bättre än människor</a:t>
            </a:r>
          </a:p>
          <a:p>
            <a:endParaRPr lang="sv-SE" dirty="0"/>
          </a:p>
          <a:p>
            <a:r>
              <a:rPr lang="sv-SE" dirty="0" smtClean="0"/>
              <a:t>Teknik i kombination med </a:t>
            </a:r>
            <a:br>
              <a:rPr lang="sv-SE" dirty="0" smtClean="0"/>
            </a:br>
            <a:r>
              <a:rPr lang="sv-SE" dirty="0" smtClean="0"/>
              <a:t> människor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377184" cy="33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8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Miljön som servicebärare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r>
              <a:rPr lang="sv-SE" dirty="0" smtClean="0"/>
              <a:t>Tillgänglig</a:t>
            </a:r>
          </a:p>
          <a:p>
            <a:endParaRPr lang="sv-SE" dirty="0" smtClean="0"/>
          </a:p>
          <a:p>
            <a:r>
              <a:rPr lang="sv-SE" dirty="0" smtClean="0"/>
              <a:t>Enkel, ren</a:t>
            </a:r>
          </a:p>
          <a:p>
            <a:endParaRPr lang="sv-SE" dirty="0"/>
          </a:p>
          <a:p>
            <a:r>
              <a:rPr lang="sv-SE" dirty="0"/>
              <a:t>V</a:t>
            </a:r>
            <a:r>
              <a:rPr lang="sv-SE" dirty="0" smtClean="0"/>
              <a:t>acker</a:t>
            </a:r>
          </a:p>
          <a:p>
            <a:endParaRPr lang="sv-SE" dirty="0"/>
          </a:p>
          <a:p>
            <a:r>
              <a:rPr lang="sv-SE" dirty="0" smtClean="0"/>
              <a:t>Kontaktskapande</a:t>
            </a:r>
          </a:p>
          <a:p>
            <a:endParaRPr lang="sv-SE" dirty="0"/>
          </a:p>
          <a:p>
            <a:r>
              <a:rPr lang="sv-SE" dirty="0" smtClean="0"/>
              <a:t>Klädernas betydelse</a:t>
            </a:r>
          </a:p>
          <a:p>
            <a:endParaRPr lang="sv-SE" dirty="0"/>
          </a:p>
          <a:p>
            <a:r>
              <a:rPr lang="sv-SE" dirty="0" smtClean="0"/>
              <a:t>På kundens villkor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45" y="2060848"/>
            <a:ext cx="4754987" cy="362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1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Diskussionsuppgift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r>
              <a:rPr lang="sv-SE" dirty="0" smtClean="0"/>
              <a:t>Vilka är dina kunder?</a:t>
            </a:r>
          </a:p>
          <a:p>
            <a:endParaRPr lang="sv-SE" dirty="0"/>
          </a:p>
          <a:p>
            <a:r>
              <a:rPr lang="sv-SE" dirty="0" smtClean="0"/>
              <a:t>Vad skapar en upplevelse av bra service hos dem (känna sig välkomna och viktiga)?</a:t>
            </a:r>
          </a:p>
          <a:p>
            <a:endParaRPr lang="sv-SE" dirty="0"/>
          </a:p>
          <a:p>
            <a:r>
              <a:rPr lang="sv-SE" dirty="0" smtClean="0"/>
              <a:t>Vad stärker respektive hindrar din förmåga att ge service i mästarklass?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468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Praktiska tips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dirty="0" smtClean="0"/>
              <a:t>Kommunicera 					Utbilda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Definiera uppdrag				Kör 100%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Organisera					Mät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Skapa tekniska förutsättningar 			Förbättra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Bemanna					Håll ut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81128"/>
            <a:ext cx="607314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5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Välkomna till seminarium om service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2" y="2474390"/>
            <a:ext cx="3757731" cy="337137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784922" y="4798102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Anders Bergenek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Leg psykolog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Projektledare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76" y="2442392"/>
            <a:ext cx="3371373" cy="337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4829613" y="4725144"/>
            <a:ext cx="3393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000" kern="0" dirty="0" smtClean="0">
                <a:solidFill>
                  <a:srgbClr val="FFFFFF"/>
                </a:solidFill>
              </a:rPr>
              <a:t>Catarina Eriksson</a:t>
            </a:r>
            <a:endParaRPr lang="sv-SE" sz="2000" kern="0" dirty="0">
              <a:solidFill>
                <a:srgbClr val="FFFFFF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000" kern="0" dirty="0" smtClean="0">
                <a:solidFill>
                  <a:srgbClr val="FFFFFF"/>
                </a:solidFill>
              </a:rPr>
              <a:t>Utvecklingsingenjör</a:t>
            </a:r>
            <a:endParaRPr lang="sv-SE" sz="2000" kern="0" dirty="0">
              <a:solidFill>
                <a:srgbClr val="FFFFFF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000" kern="0" dirty="0" err="1" smtClean="0">
                <a:solidFill>
                  <a:srgbClr val="FFFFFF"/>
                </a:solidFill>
              </a:rPr>
              <a:t>Bitr</a:t>
            </a:r>
            <a:r>
              <a:rPr lang="sv-SE" sz="2000" kern="0" dirty="0" smtClean="0">
                <a:solidFill>
                  <a:srgbClr val="FFFFFF"/>
                </a:solidFill>
              </a:rPr>
              <a:t> kontaktcenterchef</a:t>
            </a:r>
            <a:endParaRPr lang="sv-SE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8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82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Begreppet service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</a:pPr>
            <a:r>
              <a:rPr lang="sv-SE" dirty="0">
                <a:solidFill>
                  <a:srgbClr val="000000"/>
                </a:solidFill>
                <a:latin typeface="Arial"/>
              </a:rPr>
              <a:t>Tillgodose kundens </a:t>
            </a:r>
            <a:r>
              <a:rPr lang="sv-SE" dirty="0" smtClean="0">
                <a:solidFill>
                  <a:srgbClr val="000000"/>
                </a:solidFill>
                <a:latin typeface="Arial"/>
              </a:rPr>
              <a:t>medvetna behov</a:t>
            </a:r>
          </a:p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</a:pPr>
            <a:r>
              <a:rPr lang="sv-SE" dirty="0" smtClean="0">
                <a:solidFill>
                  <a:srgbClr val="000000"/>
                </a:solidFill>
                <a:latin typeface="Arial"/>
              </a:rPr>
              <a:t>Tillgodose kundens omedvetna behov</a:t>
            </a:r>
            <a:endParaRPr lang="sv-SE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</a:pPr>
            <a:r>
              <a:rPr lang="sv-SE" dirty="0">
                <a:solidFill>
                  <a:srgbClr val="000000"/>
                </a:solidFill>
                <a:latin typeface="Arial"/>
              </a:rPr>
              <a:t>Göra det enkelt för kunden </a:t>
            </a:r>
          </a:p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</a:pPr>
            <a:r>
              <a:rPr lang="sv-SE" dirty="0">
                <a:solidFill>
                  <a:srgbClr val="000000"/>
                </a:solidFill>
                <a:latin typeface="Arial"/>
              </a:rPr>
              <a:t>Överträffa kundens förväntningar</a:t>
            </a:r>
          </a:p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</a:pPr>
            <a:r>
              <a:rPr lang="sv-SE" dirty="0">
                <a:solidFill>
                  <a:srgbClr val="000000"/>
                </a:solidFill>
                <a:latin typeface="Arial"/>
              </a:rPr>
              <a:t>Vänligt, respektfullt  bemötande</a:t>
            </a:r>
          </a:p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</a:pPr>
            <a:r>
              <a:rPr lang="sv-SE" dirty="0">
                <a:solidFill>
                  <a:srgbClr val="000000"/>
                </a:solidFill>
                <a:latin typeface="Arial"/>
              </a:rPr>
              <a:t>Få kunden att känna sig </a:t>
            </a:r>
            <a:r>
              <a:rPr lang="sv-SE" dirty="0" smtClean="0">
                <a:solidFill>
                  <a:srgbClr val="000000"/>
                </a:solidFill>
                <a:latin typeface="Arial"/>
              </a:rPr>
              <a:t>välkommen </a:t>
            </a:r>
            <a:br>
              <a:rPr lang="sv-SE" dirty="0" smtClean="0">
                <a:solidFill>
                  <a:srgbClr val="000000"/>
                </a:solidFill>
                <a:latin typeface="Arial"/>
              </a:rPr>
            </a:br>
            <a:r>
              <a:rPr lang="sv-SE" dirty="0" smtClean="0">
                <a:solidFill>
                  <a:srgbClr val="000000"/>
                </a:solidFill>
                <a:latin typeface="Arial"/>
              </a:rPr>
              <a:t>och viktig </a:t>
            </a:r>
            <a:r>
              <a:rPr lang="sv-SE" dirty="0">
                <a:solidFill>
                  <a:srgbClr val="000000"/>
                </a:solidFill>
                <a:latin typeface="Arial"/>
              </a:rPr>
              <a:t>i mötet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51" y="3356992"/>
            <a:ext cx="3268809" cy="22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8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Gandhi om service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  <a:defRPr/>
            </a:pPr>
            <a:r>
              <a:rPr lang="sv-SE" kern="0" dirty="0">
                <a:solidFill>
                  <a:srgbClr val="000000"/>
                </a:solidFill>
                <a:latin typeface="Arial"/>
              </a:rPr>
              <a:t>En kund är den </a:t>
            </a:r>
            <a:r>
              <a:rPr lang="sv-SE" kern="0" dirty="0" err="1">
                <a:solidFill>
                  <a:srgbClr val="000000"/>
                </a:solidFill>
                <a:latin typeface="Arial"/>
              </a:rPr>
              <a:t>vikigaste</a:t>
            </a:r>
            <a:r>
              <a:rPr lang="sv-SE" kern="0" dirty="0">
                <a:solidFill>
                  <a:srgbClr val="000000"/>
                </a:solidFill>
                <a:latin typeface="Arial"/>
              </a:rPr>
              <a:t> personen </a:t>
            </a:r>
            <a:endParaRPr lang="sv-SE" kern="0" dirty="0" smtClean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  <a:defRPr/>
            </a:pPr>
            <a:r>
              <a:rPr lang="sv-SE" kern="0" dirty="0" smtClean="0">
                <a:solidFill>
                  <a:srgbClr val="000000"/>
                </a:solidFill>
                <a:latin typeface="Arial"/>
              </a:rPr>
              <a:t>som </a:t>
            </a:r>
            <a:r>
              <a:rPr lang="sv-SE" kern="0" dirty="0">
                <a:solidFill>
                  <a:srgbClr val="000000"/>
                </a:solidFill>
                <a:latin typeface="Arial"/>
              </a:rPr>
              <a:t>besöker våra lokaler. </a:t>
            </a:r>
          </a:p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  <a:defRPr/>
            </a:pPr>
            <a:r>
              <a:rPr lang="sv-SE" kern="0" dirty="0">
                <a:solidFill>
                  <a:srgbClr val="000000"/>
                </a:solidFill>
                <a:latin typeface="Arial"/>
              </a:rPr>
              <a:t>Han är inte beroende av oss – vi är </a:t>
            </a:r>
            <a:endParaRPr lang="sv-SE" kern="0" dirty="0" smtClean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  <a:defRPr/>
            </a:pPr>
            <a:r>
              <a:rPr lang="sv-SE" kern="0" dirty="0" smtClean="0">
                <a:solidFill>
                  <a:srgbClr val="000000"/>
                </a:solidFill>
                <a:latin typeface="Arial"/>
              </a:rPr>
              <a:t>beroende </a:t>
            </a:r>
            <a:r>
              <a:rPr lang="sv-SE" kern="0" dirty="0">
                <a:solidFill>
                  <a:srgbClr val="000000"/>
                </a:solidFill>
                <a:latin typeface="Arial"/>
              </a:rPr>
              <a:t>av honom. </a:t>
            </a:r>
          </a:p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  <a:defRPr/>
            </a:pPr>
            <a:r>
              <a:rPr lang="sv-SE" kern="0" dirty="0">
                <a:solidFill>
                  <a:srgbClr val="000000"/>
                </a:solidFill>
                <a:latin typeface="Arial"/>
              </a:rPr>
              <a:t>Han är inte ett avbrott i vår vardag – </a:t>
            </a:r>
            <a:endParaRPr lang="sv-SE" kern="0" dirty="0" smtClean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  <a:defRPr/>
            </a:pPr>
            <a:r>
              <a:rPr lang="sv-SE" kern="0" dirty="0" smtClean="0">
                <a:solidFill>
                  <a:srgbClr val="000000"/>
                </a:solidFill>
                <a:latin typeface="Arial"/>
              </a:rPr>
              <a:t>han </a:t>
            </a:r>
            <a:r>
              <a:rPr lang="sv-SE" kern="0" dirty="0">
                <a:solidFill>
                  <a:srgbClr val="000000"/>
                </a:solidFill>
                <a:latin typeface="Arial"/>
              </a:rPr>
              <a:t>är syftet med den.</a:t>
            </a:r>
          </a:p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  <a:defRPr/>
            </a:pPr>
            <a:r>
              <a:rPr lang="sv-SE" kern="0" dirty="0">
                <a:solidFill>
                  <a:srgbClr val="000000"/>
                </a:solidFill>
                <a:latin typeface="Arial"/>
              </a:rPr>
              <a:t>Han är inte en outsider i vår verksamhet – </a:t>
            </a:r>
            <a:endParaRPr lang="sv-SE" kern="0" dirty="0" smtClean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  <a:defRPr/>
            </a:pPr>
            <a:r>
              <a:rPr lang="sv-SE" kern="0" dirty="0" smtClean="0">
                <a:solidFill>
                  <a:srgbClr val="000000"/>
                </a:solidFill>
                <a:latin typeface="Arial"/>
              </a:rPr>
              <a:t>han </a:t>
            </a:r>
            <a:r>
              <a:rPr lang="sv-SE" kern="0" dirty="0">
                <a:solidFill>
                  <a:srgbClr val="000000"/>
                </a:solidFill>
                <a:latin typeface="Arial"/>
              </a:rPr>
              <a:t>är en del av den. </a:t>
            </a:r>
          </a:p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  <a:defRPr/>
            </a:pPr>
            <a:r>
              <a:rPr lang="sv-SE" kern="0" dirty="0">
                <a:solidFill>
                  <a:srgbClr val="000000"/>
                </a:solidFill>
                <a:latin typeface="Arial"/>
              </a:rPr>
              <a:t>Vi gör honom inte en tjänst genom att tjäna honom – han gör oss en tjänst genom att ge oss en chans att göra det</a:t>
            </a:r>
          </a:p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5"/>
            <a:ext cx="259715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73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Diskussionsuppgift 1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r>
              <a:rPr lang="sv-SE" dirty="0" smtClean="0"/>
              <a:t>Ge exempel på situationer där du har fått bra service!</a:t>
            </a:r>
          </a:p>
          <a:p>
            <a:endParaRPr lang="sv-SE" dirty="0" smtClean="0"/>
          </a:p>
          <a:p>
            <a:r>
              <a:rPr lang="sv-SE" dirty="0" smtClean="0"/>
              <a:t>Hur kände du dig?</a:t>
            </a:r>
          </a:p>
          <a:p>
            <a:endParaRPr lang="sv-SE" dirty="0"/>
          </a:p>
          <a:p>
            <a:r>
              <a:rPr lang="sv-SE" dirty="0" smtClean="0"/>
              <a:t>Ge exempel på där du fått dålig service?</a:t>
            </a:r>
          </a:p>
          <a:p>
            <a:endParaRPr lang="sv-SE" dirty="0"/>
          </a:p>
          <a:p>
            <a:r>
              <a:rPr lang="sv-SE" dirty="0" smtClean="0"/>
              <a:t>Hur kände du dig?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78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Lagom service räcker inte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</a:pPr>
            <a:r>
              <a:rPr lang="sv-SE" dirty="0">
                <a:solidFill>
                  <a:srgbClr val="000000"/>
                </a:solidFill>
                <a:latin typeface="Arial"/>
              </a:rPr>
              <a:t>Service </a:t>
            </a:r>
          </a:p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</a:pPr>
            <a:r>
              <a:rPr lang="sv-SE" dirty="0">
                <a:solidFill>
                  <a:srgbClr val="000000"/>
                </a:solidFill>
                <a:latin typeface="Arial"/>
              </a:rPr>
              <a:t>Bra service</a:t>
            </a:r>
          </a:p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</a:pPr>
            <a:r>
              <a:rPr lang="sv-SE" dirty="0">
                <a:solidFill>
                  <a:srgbClr val="000000"/>
                </a:solidFill>
                <a:latin typeface="Arial"/>
              </a:rPr>
              <a:t>Mycket bra service</a:t>
            </a:r>
          </a:p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</a:pPr>
            <a:r>
              <a:rPr lang="sv-SE" dirty="0">
                <a:solidFill>
                  <a:srgbClr val="000000"/>
                </a:solidFill>
                <a:latin typeface="Arial"/>
              </a:rPr>
              <a:t>Excellent service</a:t>
            </a:r>
          </a:p>
          <a:p>
            <a:pPr lvl="0" eaLnBrk="0" fontAlgn="base" hangingPunct="0">
              <a:lnSpc>
                <a:spcPct val="130000"/>
              </a:lnSpc>
              <a:spcAft>
                <a:spcPct val="0"/>
              </a:spcAft>
              <a:buClr>
                <a:srgbClr val="00346D"/>
              </a:buClr>
            </a:pPr>
            <a:r>
              <a:rPr lang="sv-SE" dirty="0">
                <a:solidFill>
                  <a:srgbClr val="000000"/>
                </a:solidFill>
                <a:latin typeface="Arial"/>
              </a:rPr>
              <a:t>Service i mästarklass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72" y="2780928"/>
            <a:ext cx="5543827" cy="36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8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Diskussionsuppgift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r>
              <a:rPr lang="sv-SE" dirty="0" smtClean="0"/>
              <a:t>Ge exempel på några organisationer som har lyckats skapa en riktigt bra service?</a:t>
            </a:r>
          </a:p>
          <a:p>
            <a:endParaRPr lang="sv-SE" dirty="0"/>
          </a:p>
          <a:p>
            <a:r>
              <a:rPr lang="sv-SE" dirty="0" smtClean="0"/>
              <a:t>Vad har de gjort/gör de i praktiken för att skapa riktigt bra service?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919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Diskussionsuppgift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r>
              <a:rPr lang="sv-SE" dirty="0" smtClean="0"/>
              <a:t>Vad innebär det för skillnad att tala om kundfokus jämfört med att tala om kundens fokus?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78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748637"/>
            <a:ext cx="7772400" cy="952171"/>
          </a:xfrm>
        </p:spPr>
        <p:txBody>
          <a:bodyPr/>
          <a:lstStyle/>
          <a:p>
            <a:r>
              <a:rPr lang="sv-SE" dirty="0" smtClean="0"/>
              <a:t>Den nya kunden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76400"/>
            <a:ext cx="7776864" cy="4632920"/>
          </a:xfrm>
        </p:spPr>
        <p:txBody>
          <a:bodyPr/>
          <a:lstStyle/>
          <a:p>
            <a:r>
              <a:rPr lang="sv-SE" dirty="0" smtClean="0"/>
              <a:t>Välinformerad</a:t>
            </a:r>
          </a:p>
          <a:p>
            <a:endParaRPr lang="sv-SE" dirty="0"/>
          </a:p>
          <a:p>
            <a:r>
              <a:rPr lang="sv-SE" dirty="0" smtClean="0"/>
              <a:t>Digitalt tränad</a:t>
            </a:r>
          </a:p>
          <a:p>
            <a:endParaRPr lang="sv-SE" dirty="0"/>
          </a:p>
          <a:p>
            <a:r>
              <a:rPr lang="sv-SE" dirty="0" smtClean="0"/>
              <a:t>Förväntar sig personligt anpassad </a:t>
            </a:r>
            <a:br>
              <a:rPr lang="sv-SE" dirty="0" smtClean="0"/>
            </a:br>
            <a:r>
              <a:rPr lang="sv-SE" dirty="0" smtClean="0"/>
              <a:t>service</a:t>
            </a:r>
          </a:p>
          <a:p>
            <a:endParaRPr lang="sv-SE" dirty="0"/>
          </a:p>
          <a:p>
            <a:r>
              <a:rPr lang="sv-SE" dirty="0" smtClean="0"/>
              <a:t>Förväntar sig kunna påverka</a:t>
            </a:r>
          </a:p>
          <a:p>
            <a:endParaRPr lang="sv-SE" dirty="0"/>
          </a:p>
          <a:p>
            <a:r>
              <a:rPr lang="sv-SE" dirty="0" smtClean="0"/>
              <a:t>Beredd att pröva alternativa vägar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02" y="2564904"/>
            <a:ext cx="4067944" cy="265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7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51106 Service, service, serv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151106 Service, service, service</Template>
  <TotalTime>191</TotalTime>
  <Words>353</Words>
  <Application>Microsoft Macintosh PowerPoint</Application>
  <PresentationFormat>Bildspel på skärmen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151106 Service, service, service</vt:lpstr>
      <vt:lpstr>Service, service, service! </vt:lpstr>
      <vt:lpstr>Välkomna till seminarium om service</vt:lpstr>
      <vt:lpstr>Begreppet service</vt:lpstr>
      <vt:lpstr>Gandhi om service</vt:lpstr>
      <vt:lpstr>Diskussionsuppgift 1</vt:lpstr>
      <vt:lpstr>Lagom service räcker inte</vt:lpstr>
      <vt:lpstr>Diskussionsuppgift </vt:lpstr>
      <vt:lpstr>Diskussionsuppgift </vt:lpstr>
      <vt:lpstr>Den nya kunden</vt:lpstr>
      <vt:lpstr>Att utveckla service</vt:lpstr>
      <vt:lpstr>Diskussionsuppgift</vt:lpstr>
      <vt:lpstr>Serviceförmågans isberg</vt:lpstr>
      <vt:lpstr>Servicesamtalet</vt:lpstr>
      <vt:lpstr>Service och kroppsspråk </vt:lpstr>
      <vt:lpstr>Utveckla service</vt:lpstr>
      <vt:lpstr>Service och IT</vt:lpstr>
      <vt:lpstr>Miljön som servicebärare</vt:lpstr>
      <vt:lpstr>Diskussionsuppgift</vt:lpstr>
      <vt:lpstr>Praktiska tips</vt:lpstr>
      <vt:lpstr>PowerPoint-presentation</vt:lpstr>
    </vt:vector>
  </TitlesOfParts>
  <Company>Halmstads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Service, service, service!</dc:title>
  <dc:creator>Anders Bergenek</dc:creator>
  <cp:lastModifiedBy>Mikaela Käll</cp:lastModifiedBy>
  <cp:revision>11</cp:revision>
  <dcterms:created xsi:type="dcterms:W3CDTF">2015-11-05T07:48:57Z</dcterms:created>
  <dcterms:modified xsi:type="dcterms:W3CDTF">2015-12-22T08:22:19Z</dcterms:modified>
</cp:coreProperties>
</file>