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0"/>
  </p:notesMasterIdLst>
  <p:sldIdLst>
    <p:sldId id="304" r:id="rId7"/>
    <p:sldId id="256" r:id="rId8"/>
    <p:sldId id="257" r:id="rId9"/>
    <p:sldId id="260" r:id="rId10"/>
    <p:sldId id="290" r:id="rId11"/>
    <p:sldId id="259" r:id="rId12"/>
    <p:sldId id="317" r:id="rId13"/>
    <p:sldId id="262" r:id="rId14"/>
    <p:sldId id="288" r:id="rId15"/>
    <p:sldId id="306" r:id="rId16"/>
    <p:sldId id="278" r:id="rId17"/>
    <p:sldId id="287" r:id="rId18"/>
    <p:sldId id="298" r:id="rId19"/>
    <p:sldId id="310" r:id="rId20"/>
    <p:sldId id="292" r:id="rId21"/>
    <p:sldId id="295" r:id="rId22"/>
    <p:sldId id="274" r:id="rId23"/>
    <p:sldId id="325" r:id="rId24"/>
    <p:sldId id="305" r:id="rId25"/>
    <p:sldId id="283" r:id="rId26"/>
    <p:sldId id="321" r:id="rId27"/>
    <p:sldId id="312" r:id="rId28"/>
    <p:sldId id="293" r:id="rId29"/>
    <p:sldId id="327" r:id="rId30"/>
    <p:sldId id="282" r:id="rId31"/>
    <p:sldId id="322" r:id="rId32"/>
    <p:sldId id="324" r:id="rId33"/>
    <p:sldId id="323" r:id="rId34"/>
    <p:sldId id="284" r:id="rId35"/>
    <p:sldId id="275" r:id="rId36"/>
    <p:sldId id="300" r:id="rId37"/>
    <p:sldId id="279" r:id="rId38"/>
    <p:sldId id="280" r:id="rId39"/>
  </p:sldIdLst>
  <p:sldSz cx="9144000" cy="6858000" type="screen4x3"/>
  <p:notesSz cx="6799263" cy="9929813"/>
  <p:defaultTextStyle>
    <a:defPPr>
      <a:defRPr lang="sv-SE"/>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3"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98" y="-8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2CF26-E80F-496D-A230-425CEFA72BB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sv-SE"/>
        </a:p>
      </dgm:t>
    </dgm:pt>
    <dgm:pt modelId="{F77E73A2-6CE6-477D-866E-77C6AB895483}">
      <dgm:prSet phldrT="[Text]" custT="1"/>
      <dgm:spPr/>
      <dgm:t>
        <a:bodyPr/>
        <a:lstStyle/>
        <a:p>
          <a:endParaRPr lang="sv-SE" sz="1600" dirty="0"/>
        </a:p>
      </dgm:t>
    </dgm:pt>
    <dgm:pt modelId="{C9B17C08-F94C-4677-9207-650D44380B59}" type="parTrans" cxnId="{320F64C3-E01F-4563-A0F5-CD640BE12B46}">
      <dgm:prSet/>
      <dgm:spPr/>
      <dgm:t>
        <a:bodyPr/>
        <a:lstStyle/>
        <a:p>
          <a:endParaRPr lang="sv-SE"/>
        </a:p>
      </dgm:t>
    </dgm:pt>
    <dgm:pt modelId="{A5A39AD9-AD54-488C-9D4D-75D6A9A5E632}" type="sibTrans" cxnId="{320F64C3-E01F-4563-A0F5-CD640BE12B46}">
      <dgm:prSet/>
      <dgm:spPr/>
      <dgm:t>
        <a:bodyPr/>
        <a:lstStyle/>
        <a:p>
          <a:endParaRPr lang="sv-SE"/>
        </a:p>
      </dgm:t>
    </dgm:pt>
    <dgm:pt modelId="{7D82C4AB-D006-478D-A6BD-8D82E0FD7570}">
      <dgm:prSet phldrT="[Text]" custT="1"/>
      <dgm:spPr/>
      <dgm:t>
        <a:bodyPr/>
        <a:lstStyle/>
        <a:p>
          <a:endParaRPr lang="sv-SE" sz="1600" dirty="0"/>
        </a:p>
      </dgm:t>
    </dgm:pt>
    <dgm:pt modelId="{11AECEE7-7534-437E-945E-6A027C9FFA77}" type="parTrans" cxnId="{B81A7955-EB0A-4ACA-8B88-67BA762217DF}">
      <dgm:prSet/>
      <dgm:spPr/>
      <dgm:t>
        <a:bodyPr/>
        <a:lstStyle/>
        <a:p>
          <a:endParaRPr lang="sv-SE"/>
        </a:p>
      </dgm:t>
    </dgm:pt>
    <dgm:pt modelId="{20304274-FDAC-45F8-9FF8-A79590787A7B}" type="sibTrans" cxnId="{B81A7955-EB0A-4ACA-8B88-67BA762217DF}">
      <dgm:prSet/>
      <dgm:spPr/>
      <dgm:t>
        <a:bodyPr/>
        <a:lstStyle/>
        <a:p>
          <a:endParaRPr lang="sv-SE"/>
        </a:p>
      </dgm:t>
    </dgm:pt>
    <dgm:pt modelId="{76ED7853-4872-45DC-80D8-F19F4C514458}">
      <dgm:prSet phldrT="[Text]" custT="1"/>
      <dgm:spPr/>
      <dgm:t>
        <a:bodyPr/>
        <a:lstStyle/>
        <a:p>
          <a:endParaRPr lang="sv-SE" sz="1600" dirty="0"/>
        </a:p>
      </dgm:t>
    </dgm:pt>
    <dgm:pt modelId="{75A216F0-0D9A-4E2F-A758-FDC29C83C4D2}" type="parTrans" cxnId="{91869BF9-35CF-4DF0-979E-355BF3A58DCB}">
      <dgm:prSet/>
      <dgm:spPr/>
      <dgm:t>
        <a:bodyPr/>
        <a:lstStyle/>
        <a:p>
          <a:endParaRPr lang="sv-SE"/>
        </a:p>
      </dgm:t>
    </dgm:pt>
    <dgm:pt modelId="{8BD606D1-CB84-48A6-8B89-FF43EB3B2713}" type="sibTrans" cxnId="{91869BF9-35CF-4DF0-979E-355BF3A58DCB}">
      <dgm:prSet/>
      <dgm:spPr/>
      <dgm:t>
        <a:bodyPr/>
        <a:lstStyle/>
        <a:p>
          <a:endParaRPr lang="sv-SE"/>
        </a:p>
      </dgm:t>
    </dgm:pt>
    <dgm:pt modelId="{AEC0112E-53CE-43C4-982E-1D2F3C49767A}">
      <dgm:prSet phldrT="[Text]" custT="1"/>
      <dgm:spPr/>
      <dgm:t>
        <a:bodyPr/>
        <a:lstStyle/>
        <a:p>
          <a:endParaRPr lang="sv-SE" sz="1600" dirty="0"/>
        </a:p>
      </dgm:t>
    </dgm:pt>
    <dgm:pt modelId="{CE911A1A-B3DB-49D8-A692-D984017C4C08}" type="sibTrans" cxnId="{B3CBA095-F3E2-40BC-B55E-FF85EEBBD393}">
      <dgm:prSet/>
      <dgm:spPr/>
      <dgm:t>
        <a:bodyPr/>
        <a:lstStyle/>
        <a:p>
          <a:endParaRPr lang="sv-SE"/>
        </a:p>
      </dgm:t>
    </dgm:pt>
    <dgm:pt modelId="{7CD6C41C-C5F8-4ED7-9C75-EC962A0075F6}" type="parTrans" cxnId="{B3CBA095-F3E2-40BC-B55E-FF85EEBBD393}">
      <dgm:prSet/>
      <dgm:spPr/>
      <dgm:t>
        <a:bodyPr/>
        <a:lstStyle/>
        <a:p>
          <a:endParaRPr lang="sv-SE"/>
        </a:p>
      </dgm:t>
    </dgm:pt>
    <dgm:pt modelId="{63E24A1D-5FBD-4A73-A733-D46B656EB9A7}" type="pres">
      <dgm:prSet presAssocID="{C172CF26-E80F-496D-A230-425CEFA72BB7}" presName="Name0" presStyleCnt="0">
        <dgm:presLayoutVars>
          <dgm:chMax val="7"/>
          <dgm:resizeHandles val="exact"/>
        </dgm:presLayoutVars>
      </dgm:prSet>
      <dgm:spPr/>
      <dgm:t>
        <a:bodyPr/>
        <a:lstStyle/>
        <a:p>
          <a:endParaRPr lang="sv-SE"/>
        </a:p>
      </dgm:t>
    </dgm:pt>
    <dgm:pt modelId="{FB026F85-1629-49B8-84CF-9EF9A4315B5E}" type="pres">
      <dgm:prSet presAssocID="{C172CF26-E80F-496D-A230-425CEFA72BB7}" presName="comp1" presStyleCnt="0"/>
      <dgm:spPr/>
    </dgm:pt>
    <dgm:pt modelId="{EF02FB2A-4D06-4A9C-BDB0-25B13BD4438A}" type="pres">
      <dgm:prSet presAssocID="{C172CF26-E80F-496D-A230-425CEFA72BB7}" presName="circle1" presStyleLbl="node1" presStyleIdx="0" presStyleCnt="4"/>
      <dgm:spPr/>
      <dgm:t>
        <a:bodyPr/>
        <a:lstStyle/>
        <a:p>
          <a:endParaRPr lang="sv-SE"/>
        </a:p>
      </dgm:t>
    </dgm:pt>
    <dgm:pt modelId="{C90B8D32-2FB6-4453-8EE2-0CC7575E8AB9}" type="pres">
      <dgm:prSet presAssocID="{C172CF26-E80F-496D-A230-425CEFA72BB7}" presName="c1text" presStyleLbl="node1" presStyleIdx="0" presStyleCnt="4">
        <dgm:presLayoutVars>
          <dgm:bulletEnabled val="1"/>
        </dgm:presLayoutVars>
      </dgm:prSet>
      <dgm:spPr/>
      <dgm:t>
        <a:bodyPr/>
        <a:lstStyle/>
        <a:p>
          <a:endParaRPr lang="sv-SE"/>
        </a:p>
      </dgm:t>
    </dgm:pt>
    <dgm:pt modelId="{67519A7C-AA07-4A4E-AEAA-972C2AD924E7}" type="pres">
      <dgm:prSet presAssocID="{C172CF26-E80F-496D-A230-425CEFA72BB7}" presName="comp2" presStyleCnt="0"/>
      <dgm:spPr/>
    </dgm:pt>
    <dgm:pt modelId="{EDAF9D0F-6496-4BF0-9161-171B0CFA1B44}" type="pres">
      <dgm:prSet presAssocID="{C172CF26-E80F-496D-A230-425CEFA72BB7}" presName="circle2" presStyleLbl="node1" presStyleIdx="1" presStyleCnt="4" custScaleX="87755" custScaleY="95918" custLinFactNeighborY="12755"/>
      <dgm:spPr/>
      <dgm:t>
        <a:bodyPr/>
        <a:lstStyle/>
        <a:p>
          <a:endParaRPr lang="sv-SE"/>
        </a:p>
      </dgm:t>
    </dgm:pt>
    <dgm:pt modelId="{80D22D16-B60D-46DE-9F93-3E6C0CD6009B}" type="pres">
      <dgm:prSet presAssocID="{C172CF26-E80F-496D-A230-425CEFA72BB7}" presName="c2text" presStyleLbl="node1" presStyleIdx="1" presStyleCnt="4">
        <dgm:presLayoutVars>
          <dgm:bulletEnabled val="1"/>
        </dgm:presLayoutVars>
      </dgm:prSet>
      <dgm:spPr/>
      <dgm:t>
        <a:bodyPr/>
        <a:lstStyle/>
        <a:p>
          <a:endParaRPr lang="sv-SE"/>
        </a:p>
      </dgm:t>
    </dgm:pt>
    <dgm:pt modelId="{05214506-66CF-4773-B891-842249FC3D6E}" type="pres">
      <dgm:prSet presAssocID="{C172CF26-E80F-496D-A230-425CEFA72BB7}" presName="comp3" presStyleCnt="0"/>
      <dgm:spPr/>
    </dgm:pt>
    <dgm:pt modelId="{8A281B52-F7B0-4136-8E2D-2E98C6C33848}" type="pres">
      <dgm:prSet presAssocID="{C172CF26-E80F-496D-A230-425CEFA72BB7}" presName="circle3" presStyleLbl="node1" presStyleIdx="2" presStyleCnt="4" custScaleX="98970" custScaleY="87378" custLinFactNeighborX="-1057" custLinFactNeighborY="13039"/>
      <dgm:spPr/>
      <dgm:t>
        <a:bodyPr/>
        <a:lstStyle/>
        <a:p>
          <a:endParaRPr lang="sv-SE"/>
        </a:p>
      </dgm:t>
    </dgm:pt>
    <dgm:pt modelId="{42D529D9-33A5-46BC-AE23-2F66D67D6A9F}" type="pres">
      <dgm:prSet presAssocID="{C172CF26-E80F-496D-A230-425CEFA72BB7}" presName="c3text" presStyleLbl="node1" presStyleIdx="2" presStyleCnt="4">
        <dgm:presLayoutVars>
          <dgm:bulletEnabled val="1"/>
        </dgm:presLayoutVars>
      </dgm:prSet>
      <dgm:spPr/>
      <dgm:t>
        <a:bodyPr/>
        <a:lstStyle/>
        <a:p>
          <a:endParaRPr lang="sv-SE"/>
        </a:p>
      </dgm:t>
    </dgm:pt>
    <dgm:pt modelId="{19949F42-0EE4-4963-B836-D07BF97C43E4}" type="pres">
      <dgm:prSet presAssocID="{C172CF26-E80F-496D-A230-425CEFA72BB7}" presName="comp4" presStyleCnt="0"/>
      <dgm:spPr/>
    </dgm:pt>
    <dgm:pt modelId="{14B8EA58-9017-4945-B39F-1023CFA97B42}" type="pres">
      <dgm:prSet presAssocID="{C172CF26-E80F-496D-A230-425CEFA72BB7}" presName="circle4" presStyleLbl="node1" presStyleIdx="3" presStyleCnt="4" custScaleX="77551" custScaleY="79475" custLinFactNeighborY="18368"/>
      <dgm:spPr/>
      <dgm:t>
        <a:bodyPr/>
        <a:lstStyle/>
        <a:p>
          <a:endParaRPr lang="sv-SE"/>
        </a:p>
      </dgm:t>
    </dgm:pt>
    <dgm:pt modelId="{6DEA3C4A-3543-42C3-8F31-0F865D37EF2C}" type="pres">
      <dgm:prSet presAssocID="{C172CF26-E80F-496D-A230-425CEFA72BB7}" presName="c4text" presStyleLbl="node1" presStyleIdx="3" presStyleCnt="4">
        <dgm:presLayoutVars>
          <dgm:bulletEnabled val="1"/>
        </dgm:presLayoutVars>
      </dgm:prSet>
      <dgm:spPr/>
      <dgm:t>
        <a:bodyPr/>
        <a:lstStyle/>
        <a:p>
          <a:endParaRPr lang="sv-SE"/>
        </a:p>
      </dgm:t>
    </dgm:pt>
  </dgm:ptLst>
  <dgm:cxnLst>
    <dgm:cxn modelId="{5ADB8561-16F5-4271-B616-144BA2CB4396}" type="presOf" srcId="{7D82C4AB-D006-478D-A6BD-8D82E0FD7570}" destId="{80D22D16-B60D-46DE-9F93-3E6C0CD6009B}" srcOrd="1" destOrd="0" presId="urn:microsoft.com/office/officeart/2005/8/layout/venn2"/>
    <dgm:cxn modelId="{7C28B64F-BD55-4E47-A656-641FB4C42806}" type="presOf" srcId="{AEC0112E-53CE-43C4-982E-1D2F3C49767A}" destId="{42D529D9-33A5-46BC-AE23-2F66D67D6A9F}" srcOrd="1" destOrd="0" presId="urn:microsoft.com/office/officeart/2005/8/layout/venn2"/>
    <dgm:cxn modelId="{EEE4C918-982F-4B9A-B3B3-3C68952ECE2D}" type="presOf" srcId="{76ED7853-4872-45DC-80D8-F19F4C514458}" destId="{14B8EA58-9017-4945-B39F-1023CFA97B42}" srcOrd="0" destOrd="0" presId="urn:microsoft.com/office/officeart/2005/8/layout/venn2"/>
    <dgm:cxn modelId="{BF8E18EA-2BFF-4456-8BB8-DEE15E8F6B3E}" type="presOf" srcId="{F77E73A2-6CE6-477D-866E-77C6AB895483}" destId="{EF02FB2A-4D06-4A9C-BDB0-25B13BD4438A}" srcOrd="0" destOrd="0" presId="urn:microsoft.com/office/officeart/2005/8/layout/venn2"/>
    <dgm:cxn modelId="{60B52233-4CAF-4430-B78B-20C9305D042E}" type="presOf" srcId="{C172CF26-E80F-496D-A230-425CEFA72BB7}" destId="{63E24A1D-5FBD-4A73-A733-D46B656EB9A7}" srcOrd="0" destOrd="0" presId="urn:microsoft.com/office/officeart/2005/8/layout/venn2"/>
    <dgm:cxn modelId="{81911DDC-4917-4BF8-A838-905DA2673952}" type="presOf" srcId="{76ED7853-4872-45DC-80D8-F19F4C514458}" destId="{6DEA3C4A-3543-42C3-8F31-0F865D37EF2C}" srcOrd="1" destOrd="0" presId="urn:microsoft.com/office/officeart/2005/8/layout/venn2"/>
    <dgm:cxn modelId="{3E73323A-D016-4746-BB42-45A0940011B0}" type="presOf" srcId="{F77E73A2-6CE6-477D-866E-77C6AB895483}" destId="{C90B8D32-2FB6-4453-8EE2-0CC7575E8AB9}" srcOrd="1" destOrd="0" presId="urn:microsoft.com/office/officeart/2005/8/layout/venn2"/>
    <dgm:cxn modelId="{91869BF9-35CF-4DF0-979E-355BF3A58DCB}" srcId="{C172CF26-E80F-496D-A230-425CEFA72BB7}" destId="{76ED7853-4872-45DC-80D8-F19F4C514458}" srcOrd="3" destOrd="0" parTransId="{75A216F0-0D9A-4E2F-A758-FDC29C83C4D2}" sibTransId="{8BD606D1-CB84-48A6-8B89-FF43EB3B2713}"/>
    <dgm:cxn modelId="{B3CBA095-F3E2-40BC-B55E-FF85EEBBD393}" srcId="{C172CF26-E80F-496D-A230-425CEFA72BB7}" destId="{AEC0112E-53CE-43C4-982E-1D2F3C49767A}" srcOrd="2" destOrd="0" parTransId="{7CD6C41C-C5F8-4ED7-9C75-EC962A0075F6}" sibTransId="{CE911A1A-B3DB-49D8-A692-D984017C4C08}"/>
    <dgm:cxn modelId="{6E6CF050-7E3D-4A24-B1A9-259B4E0B9344}" type="presOf" srcId="{AEC0112E-53CE-43C4-982E-1D2F3C49767A}" destId="{8A281B52-F7B0-4136-8E2D-2E98C6C33848}" srcOrd="0" destOrd="0" presId="urn:microsoft.com/office/officeart/2005/8/layout/venn2"/>
    <dgm:cxn modelId="{6411DCC2-FC1C-4503-B96B-ED9DEDBC334D}" type="presOf" srcId="{7D82C4AB-D006-478D-A6BD-8D82E0FD7570}" destId="{EDAF9D0F-6496-4BF0-9161-171B0CFA1B44}" srcOrd="0" destOrd="0" presId="urn:microsoft.com/office/officeart/2005/8/layout/venn2"/>
    <dgm:cxn modelId="{320F64C3-E01F-4563-A0F5-CD640BE12B46}" srcId="{C172CF26-E80F-496D-A230-425CEFA72BB7}" destId="{F77E73A2-6CE6-477D-866E-77C6AB895483}" srcOrd="0" destOrd="0" parTransId="{C9B17C08-F94C-4677-9207-650D44380B59}" sibTransId="{A5A39AD9-AD54-488C-9D4D-75D6A9A5E632}"/>
    <dgm:cxn modelId="{B81A7955-EB0A-4ACA-8B88-67BA762217DF}" srcId="{C172CF26-E80F-496D-A230-425CEFA72BB7}" destId="{7D82C4AB-D006-478D-A6BD-8D82E0FD7570}" srcOrd="1" destOrd="0" parTransId="{11AECEE7-7534-437E-945E-6A027C9FFA77}" sibTransId="{20304274-FDAC-45F8-9FF8-A79590787A7B}"/>
    <dgm:cxn modelId="{6F3E9D58-8ABA-4F29-9F96-DE0A2E05EE51}" type="presParOf" srcId="{63E24A1D-5FBD-4A73-A733-D46B656EB9A7}" destId="{FB026F85-1629-49B8-84CF-9EF9A4315B5E}" srcOrd="0" destOrd="0" presId="urn:microsoft.com/office/officeart/2005/8/layout/venn2"/>
    <dgm:cxn modelId="{A95A68B7-BD04-45BA-A04C-78BAAE68F108}" type="presParOf" srcId="{FB026F85-1629-49B8-84CF-9EF9A4315B5E}" destId="{EF02FB2A-4D06-4A9C-BDB0-25B13BD4438A}" srcOrd="0" destOrd="0" presId="urn:microsoft.com/office/officeart/2005/8/layout/venn2"/>
    <dgm:cxn modelId="{4B59C9DB-68EF-4B2F-977B-4357DA9498E2}" type="presParOf" srcId="{FB026F85-1629-49B8-84CF-9EF9A4315B5E}" destId="{C90B8D32-2FB6-4453-8EE2-0CC7575E8AB9}" srcOrd="1" destOrd="0" presId="urn:microsoft.com/office/officeart/2005/8/layout/venn2"/>
    <dgm:cxn modelId="{51788FB2-74F3-4873-BDF7-D450F28090ED}" type="presParOf" srcId="{63E24A1D-5FBD-4A73-A733-D46B656EB9A7}" destId="{67519A7C-AA07-4A4E-AEAA-972C2AD924E7}" srcOrd="1" destOrd="0" presId="urn:microsoft.com/office/officeart/2005/8/layout/venn2"/>
    <dgm:cxn modelId="{67343424-1B68-47CD-AC9B-4C47C2314C80}" type="presParOf" srcId="{67519A7C-AA07-4A4E-AEAA-972C2AD924E7}" destId="{EDAF9D0F-6496-4BF0-9161-171B0CFA1B44}" srcOrd="0" destOrd="0" presId="urn:microsoft.com/office/officeart/2005/8/layout/venn2"/>
    <dgm:cxn modelId="{24BFB5C2-A511-4F06-9C74-8F818B10DBDF}" type="presParOf" srcId="{67519A7C-AA07-4A4E-AEAA-972C2AD924E7}" destId="{80D22D16-B60D-46DE-9F93-3E6C0CD6009B}" srcOrd="1" destOrd="0" presId="urn:microsoft.com/office/officeart/2005/8/layout/venn2"/>
    <dgm:cxn modelId="{53B52C47-5E1C-46DA-8457-2ED765B4D8CE}" type="presParOf" srcId="{63E24A1D-5FBD-4A73-A733-D46B656EB9A7}" destId="{05214506-66CF-4773-B891-842249FC3D6E}" srcOrd="2" destOrd="0" presId="urn:microsoft.com/office/officeart/2005/8/layout/venn2"/>
    <dgm:cxn modelId="{D52035D2-8EA5-420A-8239-1F058A3DF9D5}" type="presParOf" srcId="{05214506-66CF-4773-B891-842249FC3D6E}" destId="{8A281B52-F7B0-4136-8E2D-2E98C6C33848}" srcOrd="0" destOrd="0" presId="urn:microsoft.com/office/officeart/2005/8/layout/venn2"/>
    <dgm:cxn modelId="{8A2497DE-5D5A-4C9C-82DF-50E5DE8013D8}" type="presParOf" srcId="{05214506-66CF-4773-B891-842249FC3D6E}" destId="{42D529D9-33A5-46BC-AE23-2F66D67D6A9F}" srcOrd="1" destOrd="0" presId="urn:microsoft.com/office/officeart/2005/8/layout/venn2"/>
    <dgm:cxn modelId="{4C93D358-D9EC-40DE-A189-13ED46AA029C}" type="presParOf" srcId="{63E24A1D-5FBD-4A73-A733-D46B656EB9A7}" destId="{19949F42-0EE4-4963-B836-D07BF97C43E4}" srcOrd="3" destOrd="0" presId="urn:microsoft.com/office/officeart/2005/8/layout/venn2"/>
    <dgm:cxn modelId="{6FFD60F9-1A79-4671-87DE-7321901479B1}" type="presParOf" srcId="{19949F42-0EE4-4963-B836-D07BF97C43E4}" destId="{14B8EA58-9017-4945-B39F-1023CFA97B42}" srcOrd="0" destOrd="0" presId="urn:microsoft.com/office/officeart/2005/8/layout/venn2"/>
    <dgm:cxn modelId="{E1B10B42-8502-4B7A-B59C-81F76BC80B8F}" type="presParOf" srcId="{19949F42-0EE4-4963-B836-D07BF97C43E4}" destId="{6DEA3C4A-3543-42C3-8F31-0F865D37EF2C}" srcOrd="1" destOrd="0" presId="urn:microsoft.com/office/officeart/2005/8/layout/ven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2FB2A-4D06-4A9C-BDB0-25B13BD4438A}">
      <dsp:nvSpPr>
        <dsp:cNvPr id="0" name=""/>
        <dsp:cNvSpPr/>
      </dsp:nvSpPr>
      <dsp:spPr>
        <a:xfrm>
          <a:off x="2300287" y="0"/>
          <a:ext cx="3629025" cy="3629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sv-SE" sz="1600" kern="1200" dirty="0"/>
        </a:p>
      </dsp:txBody>
      <dsp:txXfrm>
        <a:off x="3607462" y="181451"/>
        <a:ext cx="1014675" cy="544353"/>
      </dsp:txXfrm>
    </dsp:sp>
    <dsp:sp modelId="{EDAF9D0F-6496-4BF0-9161-171B0CFA1B44}">
      <dsp:nvSpPr>
        <dsp:cNvPr id="0" name=""/>
        <dsp:cNvSpPr/>
      </dsp:nvSpPr>
      <dsp:spPr>
        <a:xfrm>
          <a:off x="2840939" y="844314"/>
          <a:ext cx="2547720" cy="27847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sv-SE" sz="1600" kern="1200" dirty="0"/>
        </a:p>
      </dsp:txBody>
      <dsp:txXfrm>
        <a:off x="3669585" y="1011397"/>
        <a:ext cx="890428" cy="501247"/>
      </dsp:txXfrm>
    </dsp:sp>
    <dsp:sp modelId="{8A281B52-F7B0-4136-8E2D-2E98C6C33848}">
      <dsp:nvSpPr>
        <dsp:cNvPr id="0" name=""/>
        <dsp:cNvSpPr/>
      </dsp:nvSpPr>
      <dsp:spPr>
        <a:xfrm>
          <a:off x="3014290" y="1726443"/>
          <a:ext cx="2154987" cy="1902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sv-SE" sz="1600" kern="1200" dirty="0"/>
        </a:p>
      </dsp:txBody>
      <dsp:txXfrm>
        <a:off x="3589672" y="1869136"/>
        <a:ext cx="1004224" cy="428080"/>
      </dsp:txXfrm>
    </dsp:sp>
    <dsp:sp modelId="{14B8EA58-9017-4945-B39F-1023CFA97B42}">
      <dsp:nvSpPr>
        <dsp:cNvPr id="0" name=""/>
        <dsp:cNvSpPr/>
      </dsp:nvSpPr>
      <dsp:spPr>
        <a:xfrm>
          <a:off x="3551930" y="2475357"/>
          <a:ext cx="1125738" cy="11536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sv-SE" sz="1600" kern="1200" dirty="0"/>
        </a:p>
      </dsp:txBody>
      <dsp:txXfrm>
        <a:off x="3716791" y="2763774"/>
        <a:ext cx="796017" cy="57683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9D7DB553-D639-41FD-9570-BCF0144359D7}" type="datetimeFigureOut">
              <a:rPr lang="sv-SE" smtClean="0"/>
              <a:t>2017-05-17</a:t>
            </a:fld>
            <a:endParaRPr lang="sv-SE" dirty="0"/>
          </a:p>
        </p:txBody>
      </p:sp>
      <p:sp>
        <p:nvSpPr>
          <p:cNvPr id="4" name="Platshållare för bildobjekt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C7EE59B7-8F53-4194-A880-207D1F21C26C}" type="slidenum">
              <a:rPr lang="sv-SE" smtClean="0"/>
              <a:t>‹#›</a:t>
            </a:fld>
            <a:endParaRPr lang="sv-SE" dirty="0"/>
          </a:p>
        </p:txBody>
      </p:sp>
    </p:spTree>
    <p:extLst>
      <p:ext uri="{BB962C8B-B14F-4D97-AF65-F5344CB8AC3E}">
        <p14:creationId xmlns:p14="http://schemas.microsoft.com/office/powerpoint/2010/main" val="1645301004"/>
      </p:ext>
    </p:extLst>
  </p:cSld>
  <p:clrMap bg1="lt1" tx1="dk1" bg2="lt2" tx2="dk2" accent1="accent1" accent2="accent2" accent3="accent3" accent4="accent4" accent5="accent5" accent6="accent6" hlink="hlink" folHlink="folHlink"/>
  <p:notesStyle>
    <a:lvl1pPr marL="0" algn="l" defTabSz="914364" rtl="0" eaLnBrk="1" latinLnBrk="0" hangingPunct="1">
      <a:defRPr sz="1200" kern="1200">
        <a:solidFill>
          <a:schemeClr val="tx1"/>
        </a:solidFill>
        <a:latin typeface="+mn-lt"/>
        <a:ea typeface="+mn-ea"/>
        <a:cs typeface="+mn-cs"/>
      </a:defRPr>
    </a:lvl1pPr>
    <a:lvl2pPr marL="457182" algn="l" defTabSz="914364" rtl="0" eaLnBrk="1" latinLnBrk="0" hangingPunct="1">
      <a:defRPr sz="1200" kern="1200">
        <a:solidFill>
          <a:schemeClr val="tx1"/>
        </a:solidFill>
        <a:latin typeface="+mn-lt"/>
        <a:ea typeface="+mn-ea"/>
        <a:cs typeface="+mn-cs"/>
      </a:defRPr>
    </a:lvl2pPr>
    <a:lvl3pPr marL="914364" algn="l" defTabSz="914364" rtl="0" eaLnBrk="1" latinLnBrk="0" hangingPunct="1">
      <a:defRPr sz="1200" kern="1200">
        <a:solidFill>
          <a:schemeClr val="tx1"/>
        </a:solidFill>
        <a:latin typeface="+mn-lt"/>
        <a:ea typeface="+mn-ea"/>
        <a:cs typeface="+mn-cs"/>
      </a:defRPr>
    </a:lvl3pPr>
    <a:lvl4pPr marL="1371545" algn="l" defTabSz="914364" rtl="0" eaLnBrk="1" latinLnBrk="0" hangingPunct="1">
      <a:defRPr sz="1200" kern="1200">
        <a:solidFill>
          <a:schemeClr val="tx1"/>
        </a:solidFill>
        <a:latin typeface="+mn-lt"/>
        <a:ea typeface="+mn-ea"/>
        <a:cs typeface="+mn-cs"/>
      </a:defRPr>
    </a:lvl4pPr>
    <a:lvl5pPr marL="1828727" algn="l" defTabSz="914364" rtl="0" eaLnBrk="1" latinLnBrk="0" hangingPunct="1">
      <a:defRPr sz="1200" kern="1200">
        <a:solidFill>
          <a:schemeClr val="tx1"/>
        </a:solidFill>
        <a:latin typeface="+mn-lt"/>
        <a:ea typeface="+mn-ea"/>
        <a:cs typeface="+mn-cs"/>
      </a:defRPr>
    </a:lvl5pPr>
    <a:lvl6pPr marL="2285910"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3"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v.wikipedia.org/wiki/Teori" TargetMode="External"/><Relationship Id="rId3" Type="http://schemas.openxmlformats.org/officeDocument/2006/relationships/hyperlink" Target="http://sv.wikipedia.org/wiki/Psykologi" TargetMode="External"/><Relationship Id="rId7" Type="http://schemas.openxmlformats.org/officeDocument/2006/relationships/hyperlink" Target="http://sv.wikipedia.org/wiki/F%C3%B6nst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v.wikipedia.org/wiki/Kunskap" TargetMode="External"/><Relationship Id="rId5" Type="http://schemas.openxmlformats.org/officeDocument/2006/relationships/hyperlink" Target="http://sv.wikipedia.org/wiki/Feedback" TargetMode="External"/><Relationship Id="rId4" Type="http://schemas.openxmlformats.org/officeDocument/2006/relationships/hyperlink" Target="http://sv.wikipedia.org/wiki/Kommunikatio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v.wikipedia.org/w/index.php?title=Martyrmoder&amp;action=edit&amp;redlink=1" TargetMode="External"/><Relationship Id="rId13" Type="http://schemas.openxmlformats.org/officeDocument/2006/relationships/hyperlink" Target="http://sv.wikipedia.org/wiki/Regression_(psykologi)" TargetMode="External"/><Relationship Id="rId3" Type="http://schemas.openxmlformats.org/officeDocument/2006/relationships/hyperlink" Target="http://sv.wikipedia.org/wiki/Demonisering" TargetMode="External"/><Relationship Id="rId7" Type="http://schemas.openxmlformats.org/officeDocument/2006/relationships/hyperlink" Target="http://sv.wikipedia.org/wiki/Ambivalens" TargetMode="External"/><Relationship Id="rId12" Type="http://schemas.openxmlformats.org/officeDocument/2006/relationships/hyperlink" Target="http://sv.wikipedia.org/w/index.php?title=F%C3%B6rsvarsmekanism&amp;action=edit&amp;section=1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v.wikipedia.org/wiki/Reaktionsbildning" TargetMode="External"/><Relationship Id="rId11" Type="http://schemas.openxmlformats.org/officeDocument/2006/relationships/hyperlink" Target="http://sv.wikipedia.org/w/index.php?title=F%C3%B6rsvarsmekanism&amp;veaction=edit&amp;vesection=15" TargetMode="External"/><Relationship Id="rId5" Type="http://schemas.openxmlformats.org/officeDocument/2006/relationships/hyperlink" Target="http://sv.wikipedia.org/w/index.php?title=F%C3%B6rsvarsmekanism&amp;action=edit&amp;section=6" TargetMode="External"/><Relationship Id="rId10" Type="http://schemas.openxmlformats.org/officeDocument/2006/relationships/hyperlink" Target="http://sv.wikipedia.org/wiki/Homosexualitet" TargetMode="External"/><Relationship Id="rId4" Type="http://schemas.openxmlformats.org/officeDocument/2006/relationships/hyperlink" Target="http://sv.wikipedia.org/w/index.php?title=F%C3%B6rsvarsmekanism&amp;veaction=edit&amp;vesection=6" TargetMode="External"/><Relationship Id="rId9" Type="http://schemas.openxmlformats.org/officeDocument/2006/relationships/hyperlink" Target="http://sv.wikipedia.org/w/index.php?title=D%C3%B6dsf%C3%B6rakt&amp;action=edit&amp;redlink=1" TargetMode="External"/><Relationship Id="rId14" Type="http://schemas.openxmlformats.org/officeDocument/2006/relationships/hyperlink" Target="http://sv.wikipedia.org/w/index.php?title=Pseudodemens&amp;action=edit&amp;redlink=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xfrm>
            <a:off x="917575" y="744538"/>
            <a:ext cx="4964113" cy="3724275"/>
          </a:xfrm>
          <a:ln/>
        </p:spPr>
      </p:sp>
      <p:sp>
        <p:nvSpPr>
          <p:cNvPr id="32771" name="Platshållare för anteckningar 2"/>
          <p:cNvSpPr>
            <a:spLocks noGrp="1"/>
          </p:cNvSpPr>
          <p:nvPr>
            <p:ph type="body" idx="1"/>
          </p:nvPr>
        </p:nvSpPr>
        <p:spPr>
          <a:noFill/>
        </p:spPr>
        <p:txBody>
          <a:bodyPr/>
          <a:lstStyle/>
          <a:p>
            <a:endParaRPr lang="sv-SE" altLang="sv-SE" dirty="0" smtClean="0"/>
          </a:p>
        </p:txBody>
      </p:sp>
      <p:sp>
        <p:nvSpPr>
          <p:cNvPr id="32772" name="Platshållare för bildnummer 3"/>
          <p:cNvSpPr>
            <a:spLocks noGrp="1"/>
          </p:cNvSpPr>
          <p:nvPr>
            <p:ph type="sldNum" sz="quarter" idx="5"/>
          </p:nvPr>
        </p:nvSpPr>
        <p:spPr>
          <a:noFill/>
        </p:spPr>
        <p:txBody>
          <a:bodyPr/>
          <a:lstStyle>
            <a:lvl1pPr defTabSz="919163">
              <a:defRPr sz="2800" b="1">
                <a:solidFill>
                  <a:schemeClr val="tx2"/>
                </a:solidFill>
                <a:latin typeface="Arial Black" pitchFamily="34" charset="0"/>
              </a:defRPr>
            </a:lvl1pPr>
            <a:lvl2pPr marL="742950" indent="-285750" defTabSz="919163">
              <a:defRPr sz="2800" b="1">
                <a:solidFill>
                  <a:schemeClr val="tx2"/>
                </a:solidFill>
                <a:latin typeface="Arial Black" pitchFamily="34" charset="0"/>
              </a:defRPr>
            </a:lvl2pPr>
            <a:lvl3pPr marL="1143000" indent="-228600" defTabSz="919163">
              <a:defRPr sz="2800" b="1">
                <a:solidFill>
                  <a:schemeClr val="tx2"/>
                </a:solidFill>
                <a:latin typeface="Arial Black" pitchFamily="34" charset="0"/>
              </a:defRPr>
            </a:lvl3pPr>
            <a:lvl4pPr marL="1600200" indent="-228600" defTabSz="919163">
              <a:defRPr sz="2800" b="1">
                <a:solidFill>
                  <a:schemeClr val="tx2"/>
                </a:solidFill>
                <a:latin typeface="Arial Black" pitchFamily="34" charset="0"/>
              </a:defRPr>
            </a:lvl4pPr>
            <a:lvl5pPr marL="2057400" indent="-228600" defTabSz="919163">
              <a:defRPr sz="2800" b="1">
                <a:solidFill>
                  <a:schemeClr val="tx2"/>
                </a:solidFill>
                <a:latin typeface="Arial Black" pitchFamily="34" charset="0"/>
              </a:defRPr>
            </a:lvl5pPr>
            <a:lvl6pPr marL="2514600" indent="-228600" defTabSz="919163" eaLnBrk="0" fontAlgn="base" hangingPunct="0">
              <a:spcBef>
                <a:spcPct val="0"/>
              </a:spcBef>
              <a:spcAft>
                <a:spcPct val="0"/>
              </a:spcAft>
              <a:defRPr sz="2800" b="1">
                <a:solidFill>
                  <a:schemeClr val="tx2"/>
                </a:solidFill>
                <a:latin typeface="Arial Black" pitchFamily="34" charset="0"/>
              </a:defRPr>
            </a:lvl6pPr>
            <a:lvl7pPr marL="2971800" indent="-228600" defTabSz="919163" eaLnBrk="0" fontAlgn="base" hangingPunct="0">
              <a:spcBef>
                <a:spcPct val="0"/>
              </a:spcBef>
              <a:spcAft>
                <a:spcPct val="0"/>
              </a:spcAft>
              <a:defRPr sz="2800" b="1">
                <a:solidFill>
                  <a:schemeClr val="tx2"/>
                </a:solidFill>
                <a:latin typeface="Arial Black" pitchFamily="34" charset="0"/>
              </a:defRPr>
            </a:lvl7pPr>
            <a:lvl8pPr marL="3429000" indent="-228600" defTabSz="919163" eaLnBrk="0" fontAlgn="base" hangingPunct="0">
              <a:spcBef>
                <a:spcPct val="0"/>
              </a:spcBef>
              <a:spcAft>
                <a:spcPct val="0"/>
              </a:spcAft>
              <a:defRPr sz="2800" b="1">
                <a:solidFill>
                  <a:schemeClr val="tx2"/>
                </a:solidFill>
                <a:latin typeface="Arial Black" pitchFamily="34" charset="0"/>
              </a:defRPr>
            </a:lvl8pPr>
            <a:lvl9pPr marL="3886200" indent="-228600" defTabSz="919163" eaLnBrk="0" fontAlgn="base" hangingPunct="0">
              <a:spcBef>
                <a:spcPct val="0"/>
              </a:spcBef>
              <a:spcAft>
                <a:spcPct val="0"/>
              </a:spcAft>
              <a:defRPr sz="2800" b="1">
                <a:solidFill>
                  <a:schemeClr val="tx2"/>
                </a:solidFill>
                <a:latin typeface="Arial Black" pitchFamily="34" charset="0"/>
              </a:defRPr>
            </a:lvl9pPr>
          </a:lstStyle>
          <a:p>
            <a:fld id="{294C420E-BD96-4534-A115-18E0554EEA7E}" type="slidenum">
              <a:rPr lang="sv-SE" altLang="sv-SE" sz="1200" b="0" smtClean="0">
                <a:solidFill>
                  <a:prstClr val="black"/>
                </a:solidFill>
                <a:latin typeface="Arial" charset="0"/>
              </a:rPr>
              <a:pPr/>
              <a:t>1</a:t>
            </a:fld>
            <a:endParaRPr lang="sv-SE" altLang="sv-SE" sz="1200" b="0" dirty="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buNone/>
            </a:pPr>
            <a:r>
              <a:rPr lang="sv-SE" b="1" dirty="0" smtClean="0"/>
              <a:t>Goda samtal handlar mycket om att lyssna. Det är en konst att lyssna </a:t>
            </a:r>
            <a:endParaRPr lang="sv-SE" dirty="0" smtClean="0"/>
          </a:p>
          <a:p>
            <a:pPr marL="0" indent="0">
              <a:lnSpc>
                <a:spcPct val="120000"/>
              </a:lnSpc>
              <a:buNone/>
            </a:pPr>
            <a:r>
              <a:rPr lang="sv-SE" dirty="0" smtClean="0"/>
              <a:t>Den andre får formulera sig på sitt eget vis </a:t>
            </a:r>
          </a:p>
          <a:p>
            <a:pPr marL="0" indent="0">
              <a:lnSpc>
                <a:spcPct val="120000"/>
              </a:lnSpc>
              <a:buNone/>
            </a:pPr>
            <a:endParaRPr lang="sv-SE" dirty="0" smtClean="0"/>
          </a:p>
          <a:p>
            <a:pPr marL="0" indent="0">
              <a:lnSpc>
                <a:spcPct val="120000"/>
              </a:lnSpc>
              <a:buNone/>
            </a:pPr>
            <a:r>
              <a:rPr lang="sv-SE" b="1" dirty="0" smtClean="0"/>
              <a:t>Sammanfattning som teknik och som bekräftelse: </a:t>
            </a:r>
            <a:endParaRPr lang="sv-SE" dirty="0" smtClean="0"/>
          </a:p>
          <a:p>
            <a:pPr marL="0" indent="0">
              <a:lnSpc>
                <a:spcPct val="120000"/>
              </a:lnSpc>
              <a:buNone/>
            </a:pPr>
            <a:r>
              <a:rPr lang="sv-SE" b="1" dirty="0" smtClean="0"/>
              <a:t>sammanfatta</a:t>
            </a:r>
            <a:r>
              <a:rPr lang="sv-SE" dirty="0" smtClean="0"/>
              <a:t>, </a:t>
            </a:r>
            <a:r>
              <a:rPr lang="sv-SE" b="1" dirty="0" smtClean="0"/>
              <a:t>bekräfta</a:t>
            </a:r>
          </a:p>
          <a:p>
            <a:pPr marL="0" indent="0">
              <a:lnSpc>
                <a:spcPct val="120000"/>
              </a:lnSpc>
              <a:buNone/>
            </a:pPr>
            <a:r>
              <a:rPr lang="sv-SE" b="1" dirty="0" smtClean="0"/>
              <a:t> </a:t>
            </a:r>
            <a:r>
              <a:rPr lang="sv-SE" dirty="0" smtClean="0"/>
              <a:t>- ”Jag uppfattade det du sa så här, är det rätt uppfattat?”</a:t>
            </a:r>
          </a:p>
          <a:p>
            <a:pPr marL="0" indent="0">
              <a:lnSpc>
                <a:spcPct val="120000"/>
              </a:lnSpc>
              <a:buNone/>
            </a:pPr>
            <a:r>
              <a:rPr lang="sv-SE" dirty="0" smtClean="0"/>
              <a:t>Små sammanfattningar under samtalets gång och en större i slutet, med egna ord </a:t>
            </a:r>
          </a:p>
          <a:p>
            <a:pPr marL="0" indent="0">
              <a:lnSpc>
                <a:spcPct val="120000"/>
              </a:lnSpc>
              <a:buNone/>
            </a:pPr>
            <a:r>
              <a:rPr lang="sv-SE" dirty="0" smtClean="0"/>
              <a:t>Be om bekräftelse: ”Hur uppfattade du det, vad tyckte du att….”? </a:t>
            </a:r>
          </a:p>
          <a:p>
            <a:pPr marL="0" indent="0">
              <a:lnSpc>
                <a:spcPct val="120000"/>
              </a:lnSpc>
              <a:buNone/>
            </a:pPr>
            <a:r>
              <a:rPr lang="sv-SE" dirty="0" smtClean="0"/>
              <a:t>Avsluta med ”kvitto”: ”Kan du sammafatta det vi pratat om”?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10</a:t>
            </a:fld>
            <a:endParaRPr lang="sv-SE" dirty="0"/>
          </a:p>
        </p:txBody>
      </p:sp>
    </p:spTree>
    <p:extLst>
      <p:ext uri="{BB962C8B-B14F-4D97-AF65-F5344CB8AC3E}">
        <p14:creationId xmlns:p14="http://schemas.microsoft.com/office/powerpoint/2010/main" val="55037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50000"/>
              </a:lnSpc>
              <a:buNone/>
            </a:pPr>
            <a:r>
              <a:rPr lang="sv-SE" sz="1200" dirty="0" smtClean="0"/>
              <a:t>Påläst om ärendet och inläst om Polices, arbetsrätt etc. </a:t>
            </a:r>
          </a:p>
          <a:p>
            <a:pPr marL="0" indent="0">
              <a:lnSpc>
                <a:spcPct val="150000"/>
              </a:lnSpc>
              <a:buNone/>
            </a:pPr>
            <a:r>
              <a:rPr lang="sv-SE" sz="1200" dirty="0" smtClean="0"/>
              <a:t>Formulera en plan: hur vill lösa och alternativ om det inte går </a:t>
            </a:r>
          </a:p>
          <a:p>
            <a:pPr marL="0" indent="0">
              <a:lnSpc>
                <a:spcPct val="150000"/>
              </a:lnSpc>
              <a:buNone/>
            </a:pPr>
            <a:r>
              <a:rPr lang="sv-SE" sz="1200" dirty="0" smtClean="0"/>
              <a:t>Skapa en agenda för mötet </a:t>
            </a:r>
          </a:p>
          <a:p>
            <a:pPr marL="0" indent="0">
              <a:lnSpc>
                <a:spcPct val="150000"/>
              </a:lnSpc>
              <a:buNone/>
            </a:pPr>
            <a:r>
              <a:rPr lang="sv-SE" sz="1200" dirty="0" smtClean="0"/>
              <a:t>Eventuell rollfördelning om det är flera parter </a:t>
            </a:r>
          </a:p>
          <a:p>
            <a:pPr marL="0" indent="0">
              <a:lnSpc>
                <a:spcPct val="150000"/>
              </a:lnSpc>
              <a:buNone/>
            </a:pPr>
            <a:r>
              <a:rPr lang="sv-SE" sz="1200" dirty="0" smtClean="0"/>
              <a:t>Skriv ner stolpar </a:t>
            </a:r>
          </a:p>
          <a:p>
            <a:pPr marL="0" indent="0">
              <a:lnSpc>
                <a:spcPct val="150000"/>
              </a:lnSpc>
              <a:buNone/>
            </a:pPr>
            <a:r>
              <a:rPr lang="sv-SE" sz="1200" dirty="0" smtClean="0"/>
              <a:t>Hur ska jag börja. Vad ska jag säja som första mening </a:t>
            </a:r>
          </a:p>
          <a:p>
            <a:pPr marL="0" indent="0">
              <a:lnSpc>
                <a:spcPct val="150000"/>
              </a:lnSpc>
              <a:buNone/>
            </a:pPr>
            <a:r>
              <a:rPr lang="sv-SE" sz="1200" dirty="0" smtClean="0"/>
              <a:t>Hur ska jag avsluta </a:t>
            </a:r>
          </a:p>
          <a:p>
            <a:pPr marL="0" indent="0">
              <a:lnSpc>
                <a:spcPct val="150000"/>
              </a:lnSpc>
              <a:buNone/>
            </a:pPr>
            <a:r>
              <a:rPr lang="sv-SE" sz="1200" dirty="0" smtClean="0"/>
              <a:t>Vad är det värsta som kan hända? </a:t>
            </a:r>
          </a:p>
          <a:p>
            <a:pPr marL="0" indent="0">
              <a:lnSpc>
                <a:spcPct val="150000"/>
              </a:lnSpc>
              <a:buNone/>
            </a:pPr>
            <a:r>
              <a:rPr lang="sv-SE" sz="1200" dirty="0" smtClean="0"/>
              <a:t>Nästa tillfälle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11</a:t>
            </a:fld>
            <a:endParaRPr lang="sv-SE" dirty="0"/>
          </a:p>
        </p:txBody>
      </p:sp>
    </p:spTree>
    <p:extLst>
      <p:ext uri="{BB962C8B-B14F-4D97-AF65-F5344CB8AC3E}">
        <p14:creationId xmlns:p14="http://schemas.microsoft.com/office/powerpoint/2010/main" val="23348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ctr">
              <a:buNone/>
            </a:pPr>
            <a:r>
              <a:rPr lang="sv-SE" sz="1200" dirty="0" smtClean="0"/>
              <a:t>För att skapa bra samtal och en bra kommunikation </a:t>
            </a:r>
          </a:p>
          <a:p>
            <a:pPr marL="0" indent="0" algn="ctr">
              <a:buNone/>
            </a:pPr>
            <a:r>
              <a:rPr lang="sv-SE" sz="1200" dirty="0" smtClean="0"/>
              <a:t>får du skapa de förutsättningar som känns bekvämt för dig</a:t>
            </a:r>
          </a:p>
          <a:p>
            <a:pPr marL="0" indent="0" algn="ctr">
              <a:buNone/>
            </a:pPr>
            <a:r>
              <a:rPr lang="sv-SE" sz="1200" dirty="0" smtClean="0"/>
              <a:t>och vara lyhörd för den andre personens behov.</a:t>
            </a:r>
          </a:p>
          <a:p>
            <a:pPr marL="0" indent="0" algn="ctr">
              <a:buNone/>
            </a:pPr>
            <a:endParaRPr lang="sv-SE" sz="1200" dirty="0" smtClean="0"/>
          </a:p>
          <a:p>
            <a:pPr marL="0" indent="0" algn="ctr">
              <a:buNone/>
            </a:pPr>
            <a:endParaRPr lang="sv-SE" sz="1200" dirty="0" smtClean="0"/>
          </a:p>
          <a:p>
            <a:pPr marL="0" indent="0" algn="ctr">
              <a:buNone/>
            </a:pPr>
            <a:r>
              <a:rPr lang="sv-SE" sz="1200" dirty="0" smtClean="0"/>
              <a:t>Om du hamnar i en konfliktsituation får du vara öppen för den andre personens budskap men medveten om att det finns olika konfliktstilar . Det ökar chanserna till att nå en lösning.</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12</a:t>
            </a:fld>
            <a:endParaRPr lang="sv-SE" dirty="0"/>
          </a:p>
        </p:txBody>
      </p:sp>
    </p:spTree>
    <p:extLst>
      <p:ext uri="{BB962C8B-B14F-4D97-AF65-F5344CB8AC3E}">
        <p14:creationId xmlns:p14="http://schemas.microsoft.com/office/powerpoint/2010/main" val="364027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Tx/>
              <a:buChar char="•"/>
            </a:pPr>
            <a:r>
              <a:rPr lang="sv-SE" altLang="sv-SE" sz="1200" dirty="0" smtClean="0"/>
              <a:t>Ett gemensamt utforskande genom eftertänksam dialog</a:t>
            </a:r>
          </a:p>
          <a:p>
            <a:pPr marL="285750" indent="-285750">
              <a:buFontTx/>
              <a:buChar char="•"/>
            </a:pPr>
            <a:r>
              <a:rPr lang="sv-SE" altLang="sv-SE" sz="1200" dirty="0" smtClean="0"/>
              <a:t>Hålla sig till sak och viss logisk reda</a:t>
            </a:r>
          </a:p>
          <a:p>
            <a:pPr marL="285750" indent="-285750">
              <a:buFontTx/>
              <a:buChar char="•"/>
            </a:pPr>
            <a:r>
              <a:rPr lang="sv-SE" altLang="sv-SE" sz="1200" dirty="0" smtClean="0"/>
              <a:t>Flera möjliga svar</a:t>
            </a:r>
          </a:p>
          <a:p>
            <a:pPr marL="285750" indent="-285750">
              <a:buFontTx/>
              <a:buChar char="•"/>
            </a:pPr>
            <a:r>
              <a:rPr lang="sv-SE" altLang="sv-SE" sz="1200" dirty="0" smtClean="0"/>
              <a:t>Lyssna</a:t>
            </a:r>
          </a:p>
          <a:p>
            <a:pPr marL="285750" indent="-285750">
              <a:buFontTx/>
              <a:buChar char="•"/>
            </a:pPr>
            <a:r>
              <a:rPr lang="sv-SE" altLang="sv-SE" sz="1200" dirty="0" smtClean="0"/>
              <a:t>Var beredd att ompröva och kanske ändra din åsikt</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13</a:t>
            </a:fld>
            <a:endParaRPr lang="sv-SE" dirty="0"/>
          </a:p>
        </p:txBody>
      </p:sp>
    </p:spTree>
    <p:extLst>
      <p:ext uri="{BB962C8B-B14F-4D97-AF65-F5344CB8AC3E}">
        <p14:creationId xmlns:p14="http://schemas.microsoft.com/office/powerpoint/2010/main" val="86883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20000"/>
              </a:lnSpc>
              <a:buNone/>
            </a:pPr>
            <a:r>
              <a:rPr lang="sv-SE" b="1" dirty="0" smtClean="0"/>
              <a:t>Goda samtal handlar mycket om att lyssna. Det är en konst att lyssna </a:t>
            </a:r>
            <a:endParaRPr lang="sv-SE" dirty="0" smtClean="0"/>
          </a:p>
          <a:p>
            <a:pPr marL="0" indent="0">
              <a:lnSpc>
                <a:spcPct val="120000"/>
              </a:lnSpc>
              <a:buNone/>
            </a:pPr>
            <a:r>
              <a:rPr lang="sv-SE" dirty="0" smtClean="0"/>
              <a:t>Vill jag lyssna? </a:t>
            </a:r>
          </a:p>
          <a:p>
            <a:pPr marL="0" indent="0">
              <a:lnSpc>
                <a:spcPct val="120000"/>
              </a:lnSpc>
              <a:buNone/>
            </a:pPr>
            <a:r>
              <a:rPr lang="sv-SE" dirty="0" smtClean="0"/>
              <a:t>Den andre får formulera sig på sitt eget vis </a:t>
            </a:r>
          </a:p>
          <a:p>
            <a:pPr marL="0" indent="0">
              <a:lnSpc>
                <a:spcPct val="120000"/>
              </a:lnSpc>
              <a:buNone/>
            </a:pPr>
            <a:endParaRPr lang="sv-SE" dirty="0" smtClean="0"/>
          </a:p>
          <a:p>
            <a:pPr marL="0" indent="0">
              <a:lnSpc>
                <a:spcPct val="120000"/>
              </a:lnSpc>
              <a:buNone/>
            </a:pPr>
            <a:r>
              <a:rPr lang="sv-SE" b="1" dirty="0" smtClean="0"/>
              <a:t>Sammanfattning som teknik och som bekräftelse: </a:t>
            </a:r>
            <a:endParaRPr lang="sv-SE" dirty="0" smtClean="0"/>
          </a:p>
          <a:p>
            <a:pPr marL="0" indent="0">
              <a:lnSpc>
                <a:spcPct val="120000"/>
              </a:lnSpc>
              <a:buNone/>
            </a:pPr>
            <a:r>
              <a:rPr lang="sv-SE" b="1" dirty="0" smtClean="0"/>
              <a:t>sammanfatta</a:t>
            </a:r>
            <a:r>
              <a:rPr lang="sv-SE" dirty="0" smtClean="0"/>
              <a:t>, </a:t>
            </a:r>
            <a:r>
              <a:rPr lang="sv-SE" b="1" dirty="0" smtClean="0"/>
              <a:t>bekräfta</a:t>
            </a:r>
          </a:p>
          <a:p>
            <a:pPr marL="0" indent="0">
              <a:lnSpc>
                <a:spcPct val="120000"/>
              </a:lnSpc>
              <a:buNone/>
            </a:pPr>
            <a:r>
              <a:rPr lang="sv-SE" b="1" dirty="0" smtClean="0"/>
              <a:t> </a:t>
            </a:r>
            <a:r>
              <a:rPr lang="sv-SE" dirty="0" smtClean="0"/>
              <a:t>- ”Jag uppfattade det du sa så här, är det rätt uppfattat?”</a:t>
            </a:r>
          </a:p>
          <a:p>
            <a:pPr marL="0" indent="0">
              <a:lnSpc>
                <a:spcPct val="120000"/>
              </a:lnSpc>
              <a:buNone/>
            </a:pPr>
            <a:r>
              <a:rPr lang="sv-SE" dirty="0" smtClean="0"/>
              <a:t>Små sammanfattningar under samtalets gång och en större i slutet, med egna ord </a:t>
            </a:r>
          </a:p>
          <a:p>
            <a:pPr marL="0" indent="0">
              <a:lnSpc>
                <a:spcPct val="120000"/>
              </a:lnSpc>
              <a:buNone/>
            </a:pPr>
            <a:r>
              <a:rPr lang="sv-SE" dirty="0" smtClean="0"/>
              <a:t>Be om bekräftelse: ”Hur uppfattade du det, vad tyckte du att….”? </a:t>
            </a:r>
          </a:p>
          <a:p>
            <a:pPr marL="0" indent="0">
              <a:lnSpc>
                <a:spcPct val="120000"/>
              </a:lnSpc>
              <a:buNone/>
            </a:pPr>
            <a:r>
              <a:rPr lang="sv-SE" dirty="0" smtClean="0"/>
              <a:t>Avsluta med ”kvitto”: ”Kan du sammafatta det vi pratat om”?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14</a:t>
            </a:fld>
            <a:endParaRPr lang="sv-SE" dirty="0"/>
          </a:p>
        </p:txBody>
      </p:sp>
    </p:spTree>
    <p:extLst>
      <p:ext uri="{BB962C8B-B14F-4D97-AF65-F5344CB8AC3E}">
        <p14:creationId xmlns:p14="http://schemas.microsoft.com/office/powerpoint/2010/main" val="236788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15</a:t>
            </a:fld>
            <a:endParaRPr lang="sv-SE" dirty="0"/>
          </a:p>
        </p:txBody>
      </p:sp>
    </p:spTree>
    <p:extLst>
      <p:ext uri="{BB962C8B-B14F-4D97-AF65-F5344CB8AC3E}">
        <p14:creationId xmlns:p14="http://schemas.microsoft.com/office/powerpoint/2010/main" val="120771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p:spPr>
        <p:txBody>
          <a:bodyPr/>
          <a:lstStyle/>
          <a:p>
            <a:r>
              <a:rPr lang="sv-SE" altLang="sv-SE" dirty="0" smtClean="0"/>
              <a:t>Ewa</a:t>
            </a:r>
          </a:p>
        </p:txBody>
      </p:sp>
      <p:sp>
        <p:nvSpPr>
          <p:cNvPr id="54276" name="Platshållare för bildnumm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8AFDFF-BE84-4730-9A08-0B8778961640}" type="slidenum">
              <a:rPr lang="sv-SE" altLang="en-US" smtClean="0">
                <a:latin typeface="Times" pitchFamily="18" charset="0"/>
              </a:rPr>
              <a:pPr/>
              <a:t>16</a:t>
            </a:fld>
            <a:endParaRPr lang="sv-SE" altLang="en-US" dirty="0"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7EE59B7-8F53-4194-A880-207D1F21C26C}" type="slidenum">
              <a:rPr lang="sv-SE" smtClean="0"/>
              <a:t>17</a:t>
            </a:fld>
            <a:endParaRPr lang="sv-SE" dirty="0"/>
          </a:p>
        </p:txBody>
      </p:sp>
    </p:spTree>
    <p:extLst>
      <p:ext uri="{BB962C8B-B14F-4D97-AF65-F5344CB8AC3E}">
        <p14:creationId xmlns:p14="http://schemas.microsoft.com/office/powerpoint/2010/main" val="193289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kommer fram till dessa fyra kommunikationsstilar genom att definiera två dimensioner. Den första dimensionen är från </a:t>
            </a:r>
            <a:r>
              <a:rPr lang="sv-SE" b="1" dirty="0" smtClean="0"/>
              <a:t>social</a:t>
            </a:r>
            <a:r>
              <a:rPr lang="sv-SE" dirty="0" smtClean="0"/>
              <a:t>(bryr sig i första hand om relationer) till </a:t>
            </a:r>
            <a:r>
              <a:rPr lang="sv-SE" b="1" dirty="0" smtClean="0"/>
              <a:t>saklig</a:t>
            </a:r>
            <a:r>
              <a:rPr lang="sv-SE" dirty="0" smtClean="0"/>
              <a:t>(fokuserar på fakta).</a:t>
            </a:r>
          </a:p>
          <a:p>
            <a:r>
              <a:rPr lang="sv-SE" dirty="0" smtClean="0"/>
              <a:t>Den andra dimensionen är från </a:t>
            </a:r>
            <a:r>
              <a:rPr lang="sv-SE" b="1" dirty="0" smtClean="0"/>
              <a:t>stödjande</a:t>
            </a:r>
            <a:r>
              <a:rPr lang="sv-SE" dirty="0" smtClean="0"/>
              <a:t> till </a:t>
            </a:r>
            <a:r>
              <a:rPr lang="sv-SE" b="1" dirty="0" smtClean="0"/>
              <a:t>drivande</a:t>
            </a:r>
            <a:r>
              <a:rPr lang="sv-SE" dirty="0" smtClean="0"/>
              <a:t>. En </a:t>
            </a:r>
            <a:r>
              <a:rPr lang="sv-SE" b="1" dirty="0" smtClean="0"/>
              <a:t>stödjande</a:t>
            </a:r>
            <a:r>
              <a:rPr lang="sv-SE" dirty="0" smtClean="0"/>
              <a:t> person månar om förankring och att alla skall delta. De vill att hela organisationen ska vara se nyttan och vill att alla skall ta ett aktivt ägandeskap. En </a:t>
            </a:r>
            <a:r>
              <a:rPr lang="sv-SE" b="1" dirty="0" smtClean="0"/>
              <a:t>drivande</a:t>
            </a:r>
            <a:r>
              <a:rPr lang="sv-SE" dirty="0" smtClean="0"/>
              <a:t> person önskar framförallt förändringar. De är proaktiva och vill få fram beslut och resultat. De är otåliga och väntar inte in hela gruppen utan de går före.</a:t>
            </a:r>
          </a:p>
          <a:p>
            <a:r>
              <a:rPr lang="sv-SE" dirty="0" smtClean="0">
                <a:effectLst/>
              </a:rPr>
              <a:t>Lägger man ut det skapas fyra olika sektorer och därmed fyra stilar/persontyper:</a:t>
            </a:r>
            <a:endParaRPr lang="sv-SE" dirty="0" smtClean="0"/>
          </a:p>
          <a:p>
            <a:r>
              <a:rPr lang="sv-SE" b="1" dirty="0" smtClean="0"/>
              <a:t>Vänskapliga</a:t>
            </a:r>
            <a:r>
              <a:rPr lang="sv-SE" dirty="0" smtClean="0"/>
              <a:t> personer är stödjande och sociala. De vill att alla skall trivas och är mån om att alla är delaktiga. De bjuder in och tar hand om nya medlemmar och vill gärna bjuda på bullar – enda hindret för dem är att hitta en bra anledning. De lägger stor vikt vid att alla trivs och mår bra. De brister ifall omsorgen om andra blir alltför stor och går ut över tydlighet och resultatfokus.</a:t>
            </a:r>
          </a:p>
          <a:p>
            <a:r>
              <a:rPr lang="sv-SE" b="1" dirty="0" smtClean="0"/>
              <a:t>Uttrycksfulla</a:t>
            </a:r>
            <a:r>
              <a:rPr lang="sv-SE" dirty="0" smtClean="0"/>
              <a:t> personer syns och tar plats och kan uppfattas som om de tycker att de är världens centrum. De har ett extrovert lärande eftersom de lär sig själva och får insikter genom att beskriva problemet för någon som lyssnar. De generaliserar ofta och är bra på att se samband ur ett helhetsperspektiv.</a:t>
            </a:r>
          </a:p>
          <a:p>
            <a:r>
              <a:rPr lang="sv-SE" dirty="0" smtClean="0"/>
              <a:t>Ofta förstärker de en berättelse för att nå önskad effekt. Omgivningen uppfattar det beteendet som lite falskt, men det tycker de inte själva för de är inte så noga med detaljer. Deras styrka är visioner, de är bra på att övertyga och sälja in </a:t>
            </a:r>
            <a:r>
              <a:rPr lang="sv-SE" dirty="0" err="1" smtClean="0"/>
              <a:t>ideer</a:t>
            </a:r>
            <a:r>
              <a:rPr lang="sv-SE" dirty="0" smtClean="0"/>
              <a:t> och skapa engagemang. De är bra på att driva på förändring och de försöker föra in nya tankar och idéer. De är inte så bra på att göra det sista som krävs för att slutföra ett projekt. I det läget har de istället ofta bytt fokus till nästa projekt. De tar ofta snabba beslut men det går också snabbt för dem att ändra redan tagna beslut.</a:t>
            </a:r>
          </a:p>
          <a:p>
            <a:r>
              <a:rPr lang="sv-SE" b="1" dirty="0" smtClean="0"/>
              <a:t>Pådrivande</a:t>
            </a:r>
            <a:r>
              <a:rPr lang="sv-SE" dirty="0" smtClean="0"/>
              <a:t> personer driver projekt med liten hänsyn till det mellanmänskliga. De gillar att sitta i förarsätet och styra själv, i alla fall över ett delområde som de kan betrakta som sitt.  Om de inte får det så är de inte alls med i projektet utan redan på väg till något annat. Man kan se ett sånt mönster hos Göran Persson, vår före detta statsminister. Redan på 70-talet kom han kom in i riksdagen men övergav riksdagsarbetet efter en mandatperiod och återvände till Katrineholm där han senare blev kommunalråd. I Katrineholm kunde han styra själv. Efter att Göran avgått som partiledare blev han inte kvar i Stockholm utan flyttade tillbaka till Sörmland igen för att som ägare till en skogsfastighet kunna styra själv.</a:t>
            </a:r>
          </a:p>
          <a:p>
            <a:r>
              <a:rPr lang="sv-SE" dirty="0" smtClean="0"/>
              <a:t>Om man vill få en pådrivande person mer motiverad i projektet skall man säga ”det vore bra för din karriär”. De har svårt att passa in i rollen som endast teammedlem och behöver en uppgift eller ett område de kan styra över själva.</a:t>
            </a:r>
          </a:p>
          <a:p>
            <a:r>
              <a:rPr lang="sv-SE" b="1" dirty="0" smtClean="0"/>
              <a:t>Analytiska</a:t>
            </a:r>
            <a:r>
              <a:rPr lang="sv-SE" dirty="0" smtClean="0"/>
              <a:t> personer gillar att skapa struktur och ordning. De är de som läser alla bilagor i utskickade mail, och de kan ofta inte förstå varför inte alla andra gör detsamma. De skapar ofta strukturer vid sidan av den egentliga uppgiften. Det kan vara bra på sikt, men ofta är det för kostsamt och egentligen inte nödvändigt. De anser oftast att de inte är klara. De blir nämligen aldrig 100% klara.</a:t>
            </a:r>
          </a:p>
          <a:p>
            <a:r>
              <a:rPr lang="sv-SE" b="1" dirty="0" smtClean="0"/>
              <a:t>Analytiska</a:t>
            </a:r>
            <a:r>
              <a:rPr lang="sv-SE" dirty="0" smtClean="0"/>
              <a:t> personer har ett i huvudsak inåtriktat lärande. De vill vara ifred när de lär sig själva. De lär sig genom att hämta fakta från böcker och andra källor. Analytiska kan uppfattas som tysta och inte delaktiga, men när de får utrymme och uttalar sig är det oftast genomtänkt. Om en analytiskt person tar ett beslut så ligger det fast och ändras inte i första taget. Problemet är att det är svårt att ta beslut för det finns ju alltid ytterligare en aspekt som man borde ta hänsyn till.</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18</a:t>
            </a:fld>
            <a:endParaRPr lang="sv-SE" dirty="0"/>
          </a:p>
        </p:txBody>
      </p:sp>
    </p:spTree>
    <p:extLst>
      <p:ext uri="{BB962C8B-B14F-4D97-AF65-F5344CB8AC3E}">
        <p14:creationId xmlns:p14="http://schemas.microsoft.com/office/powerpoint/2010/main" val="17165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51910" y="9432925"/>
            <a:ext cx="294735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9" tIns="45994" rIns="91989" bIns="45994" anchor="b"/>
          <a:lstStyle>
            <a:lvl1pPr defTabSz="919163">
              <a:defRPr sz="2800" b="1">
                <a:solidFill>
                  <a:schemeClr val="tx2"/>
                </a:solidFill>
                <a:latin typeface="Arial Black" pitchFamily="34" charset="0"/>
              </a:defRPr>
            </a:lvl1pPr>
            <a:lvl2pPr marL="742950" indent="-285750" defTabSz="919163">
              <a:defRPr sz="2800" b="1">
                <a:solidFill>
                  <a:schemeClr val="tx2"/>
                </a:solidFill>
                <a:latin typeface="Arial Black" pitchFamily="34" charset="0"/>
              </a:defRPr>
            </a:lvl2pPr>
            <a:lvl3pPr marL="1143000" indent="-228600" defTabSz="919163">
              <a:defRPr sz="2800" b="1">
                <a:solidFill>
                  <a:schemeClr val="tx2"/>
                </a:solidFill>
                <a:latin typeface="Arial Black" pitchFamily="34" charset="0"/>
              </a:defRPr>
            </a:lvl3pPr>
            <a:lvl4pPr marL="1600200" indent="-228600" defTabSz="919163">
              <a:defRPr sz="2800" b="1">
                <a:solidFill>
                  <a:schemeClr val="tx2"/>
                </a:solidFill>
                <a:latin typeface="Arial Black" pitchFamily="34" charset="0"/>
              </a:defRPr>
            </a:lvl4pPr>
            <a:lvl5pPr marL="2057400" indent="-228600" defTabSz="919163">
              <a:defRPr sz="2800" b="1">
                <a:solidFill>
                  <a:schemeClr val="tx2"/>
                </a:solidFill>
                <a:latin typeface="Arial Black" pitchFamily="34" charset="0"/>
              </a:defRPr>
            </a:lvl5pPr>
            <a:lvl6pPr marL="2514600" indent="-228600" defTabSz="919163" eaLnBrk="0" fontAlgn="base" hangingPunct="0">
              <a:spcBef>
                <a:spcPct val="0"/>
              </a:spcBef>
              <a:spcAft>
                <a:spcPct val="0"/>
              </a:spcAft>
              <a:defRPr sz="2800" b="1">
                <a:solidFill>
                  <a:schemeClr val="tx2"/>
                </a:solidFill>
                <a:latin typeface="Arial Black" pitchFamily="34" charset="0"/>
              </a:defRPr>
            </a:lvl6pPr>
            <a:lvl7pPr marL="2971800" indent="-228600" defTabSz="919163" eaLnBrk="0" fontAlgn="base" hangingPunct="0">
              <a:spcBef>
                <a:spcPct val="0"/>
              </a:spcBef>
              <a:spcAft>
                <a:spcPct val="0"/>
              </a:spcAft>
              <a:defRPr sz="2800" b="1">
                <a:solidFill>
                  <a:schemeClr val="tx2"/>
                </a:solidFill>
                <a:latin typeface="Arial Black" pitchFamily="34" charset="0"/>
              </a:defRPr>
            </a:lvl7pPr>
            <a:lvl8pPr marL="3429000" indent="-228600" defTabSz="919163" eaLnBrk="0" fontAlgn="base" hangingPunct="0">
              <a:spcBef>
                <a:spcPct val="0"/>
              </a:spcBef>
              <a:spcAft>
                <a:spcPct val="0"/>
              </a:spcAft>
              <a:defRPr sz="2800" b="1">
                <a:solidFill>
                  <a:schemeClr val="tx2"/>
                </a:solidFill>
                <a:latin typeface="Arial Black" pitchFamily="34" charset="0"/>
              </a:defRPr>
            </a:lvl8pPr>
            <a:lvl9pPr marL="3886200" indent="-228600" defTabSz="919163" eaLnBrk="0" fontAlgn="base" hangingPunct="0">
              <a:spcBef>
                <a:spcPct val="0"/>
              </a:spcBef>
              <a:spcAft>
                <a:spcPct val="0"/>
              </a:spcAft>
              <a:defRPr sz="2800" b="1">
                <a:solidFill>
                  <a:schemeClr val="tx2"/>
                </a:solidFill>
                <a:latin typeface="Arial Black" pitchFamily="34" charset="0"/>
              </a:defRPr>
            </a:lvl9pPr>
          </a:lstStyle>
          <a:p>
            <a:pPr algn="r"/>
            <a:fld id="{9099F33F-6286-45AD-A570-5D4A6EBC2E48}" type="slidenum">
              <a:rPr lang="sv-SE" altLang="sv-SE" sz="1200" b="0">
                <a:solidFill>
                  <a:schemeClr val="tx1"/>
                </a:solidFill>
                <a:latin typeface="Arial" charset="0"/>
              </a:rPr>
              <a:pPr algn="r"/>
              <a:t>19</a:t>
            </a:fld>
            <a:endParaRPr lang="sv-SE" altLang="sv-SE"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xfrm>
            <a:off x="917575" y="744538"/>
            <a:ext cx="4964113" cy="3724275"/>
          </a:xfrm>
          <a:ln/>
        </p:spPr>
      </p:sp>
      <p:sp>
        <p:nvSpPr>
          <p:cNvPr id="61444" name="Rectangle 3"/>
          <p:cNvSpPr>
            <a:spLocks noGrp="1" noChangeArrowheads="1"/>
          </p:cNvSpPr>
          <p:nvPr>
            <p:ph type="body" idx="1"/>
          </p:nvPr>
        </p:nvSpPr>
        <p:spPr>
          <a:noFill/>
        </p:spPr>
        <p:txBody>
          <a:bodyPr/>
          <a:lstStyle/>
          <a:p>
            <a:r>
              <a:rPr lang="sv-SE" altLang="sv-SE" dirty="0" smtClean="0"/>
              <a:t>13:00- 13:30 Gruppövning: övning</a:t>
            </a:r>
            <a:r>
              <a:rPr lang="sv-SE" altLang="sv-SE" baseline="0" dirty="0" smtClean="0"/>
              <a:t> med 3 personer i varje grupp á 20 min, redovisning 5-10 min, totalt 30 min</a:t>
            </a:r>
            <a:endParaRPr lang="sv-SE" altLang="sv-SE" dirty="0" smtClean="0"/>
          </a:p>
          <a:p>
            <a:r>
              <a:rPr lang="sv-SE" altLang="sv-SE" dirty="0" smtClean="0"/>
              <a:t>Vilka kommunikationsstilar ser du i er grupp?</a:t>
            </a:r>
          </a:p>
          <a:p>
            <a:r>
              <a:rPr lang="sv-SE" altLang="sv-SE" dirty="0" smtClean="0"/>
              <a:t>Kan vi prata om vad som helst?</a:t>
            </a:r>
          </a:p>
          <a:p>
            <a:r>
              <a:rPr lang="sv-SE" altLang="sv-SE" dirty="0" smtClean="0"/>
              <a:t>Är vi bra på att kommunicera?</a:t>
            </a:r>
          </a:p>
          <a:p>
            <a:r>
              <a:rPr lang="sv-SE" altLang="sv-SE" dirty="0" smtClean="0"/>
              <a:t>Är vi bra på att informera varandra?</a:t>
            </a:r>
          </a:p>
          <a:p>
            <a:r>
              <a:rPr lang="sv-SE" altLang="sv-SE" dirty="0" smtClean="0"/>
              <a:t>Finns det delar vi undviker? Varför?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a:t>
            </a:fld>
            <a:endParaRPr lang="sv-SE" dirty="0"/>
          </a:p>
        </p:txBody>
      </p:sp>
    </p:spTree>
    <p:extLst>
      <p:ext uri="{BB962C8B-B14F-4D97-AF65-F5344CB8AC3E}">
        <p14:creationId xmlns:p14="http://schemas.microsoft.com/office/powerpoint/2010/main" val="1624935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b="1" dirty="0" err="1" smtClean="0"/>
              <a:t>Joharifönster</a:t>
            </a:r>
            <a:r>
              <a:rPr lang="sv-SE" dirty="0" smtClean="0"/>
              <a:t> är en </a:t>
            </a:r>
            <a:r>
              <a:rPr lang="sv-SE" dirty="0" smtClean="0">
                <a:hlinkClick r:id="rId3" tooltip="Psykologi"/>
              </a:rPr>
              <a:t>psykologisk</a:t>
            </a:r>
            <a:r>
              <a:rPr lang="sv-SE" dirty="0" smtClean="0"/>
              <a:t> modell för att karakterisera olika sätt att kommunicera. Modellen utvecklades på 1950-talet vid University </a:t>
            </a:r>
            <a:r>
              <a:rPr lang="sv-SE" dirty="0" err="1" smtClean="0"/>
              <a:t>of</a:t>
            </a:r>
            <a:r>
              <a:rPr lang="sv-SE" dirty="0" smtClean="0"/>
              <a:t> California av psykologerna Joseph Luft och Harrington ”Harry” </a:t>
            </a:r>
            <a:r>
              <a:rPr lang="sv-SE" dirty="0" err="1" smtClean="0"/>
              <a:t>Ingham</a:t>
            </a:r>
            <a:r>
              <a:rPr lang="sv-SE" dirty="0" smtClean="0"/>
              <a:t>. Namnet </a:t>
            </a:r>
            <a:r>
              <a:rPr lang="sv-SE" dirty="0" err="1" smtClean="0"/>
              <a:t>Johari</a:t>
            </a:r>
            <a:r>
              <a:rPr lang="sv-SE" dirty="0" smtClean="0"/>
              <a:t> är en sammansättning av upphovsmännens förnamn.</a:t>
            </a:r>
          </a:p>
          <a:p>
            <a:pPr rtl="0"/>
            <a:r>
              <a:rPr lang="sv-SE" dirty="0" smtClean="0"/>
              <a:t>Modellen beskriver hur öppenheten i mellanmänsklig </a:t>
            </a:r>
            <a:r>
              <a:rPr lang="sv-SE" dirty="0" smtClean="0">
                <a:hlinkClick r:id="rId4" tooltip="Kommunikation"/>
              </a:rPr>
              <a:t>kommunikation</a:t>
            </a:r>
            <a:r>
              <a:rPr lang="sv-SE" dirty="0" smtClean="0"/>
              <a:t> ökar när vi både är tydliga och lyhörda mot varandra och minskar när vi inte är det. Att ge varandra </a:t>
            </a:r>
            <a:r>
              <a:rPr lang="sv-SE" dirty="0" smtClean="0">
                <a:hlinkClick r:id="rId5" tooltip="Feedback"/>
              </a:rPr>
              <a:t>feedback</a:t>
            </a:r>
            <a:r>
              <a:rPr lang="sv-SE" dirty="0" smtClean="0"/>
              <a:t> är en viktig process i allt samarbete. Genom att kunna ta emot feedback, vara lyhörd, får jag reda på hur andra uppfattar mig och mitt agerande. Genom att kunna vara tydlig och exponera mig själv, ger jag andra möjlighet att få </a:t>
            </a:r>
            <a:r>
              <a:rPr lang="sv-SE" dirty="0" smtClean="0">
                <a:hlinkClick r:id="rId6" tooltip="Kunskap"/>
              </a:rPr>
              <a:t>kunskap</a:t>
            </a:r>
            <a:r>
              <a:rPr lang="sv-SE" dirty="0" smtClean="0"/>
              <a:t> om mig.</a:t>
            </a:r>
          </a:p>
          <a:p>
            <a:pPr rtl="0"/>
            <a:r>
              <a:rPr lang="sv-SE" dirty="0" err="1" smtClean="0"/>
              <a:t>Joharifönster</a:t>
            </a:r>
            <a:r>
              <a:rPr lang="sv-SE" dirty="0" smtClean="0"/>
              <a:t> är en fyrfältstabell, som ett </a:t>
            </a:r>
            <a:r>
              <a:rPr lang="sv-SE" dirty="0" smtClean="0">
                <a:hlinkClick r:id="rId7" tooltip="Fönster"/>
              </a:rPr>
              <a:t>fönster</a:t>
            </a:r>
            <a:r>
              <a:rPr lang="sv-SE" dirty="0" smtClean="0"/>
              <a:t>.</a:t>
            </a:r>
          </a:p>
          <a:p>
            <a:pPr rtl="0"/>
            <a:r>
              <a:rPr lang="sv-SE" b="1" dirty="0" smtClean="0"/>
              <a:t>Det öppna fältet</a:t>
            </a:r>
            <a:r>
              <a:rPr lang="sv-SE" dirty="0" smtClean="0"/>
              <a:t>, även kallat </a:t>
            </a:r>
            <a:r>
              <a:rPr lang="sv-SE" b="1" dirty="0" smtClean="0"/>
              <a:t>Arenan</a:t>
            </a:r>
            <a:r>
              <a:rPr lang="sv-SE" dirty="0" smtClean="0"/>
              <a:t>, bildas av </a:t>
            </a:r>
            <a:r>
              <a:rPr lang="sv-SE" i="1" dirty="0" smtClean="0"/>
              <a:t>det jag vet om mig själv</a:t>
            </a:r>
            <a:r>
              <a:rPr lang="sv-SE" dirty="0" smtClean="0"/>
              <a:t> och </a:t>
            </a:r>
            <a:r>
              <a:rPr lang="sv-SE" i="1" dirty="0" smtClean="0"/>
              <a:t>vad andra vet om mig</a:t>
            </a:r>
            <a:r>
              <a:rPr lang="sv-SE" dirty="0" smtClean="0"/>
              <a:t>. Att fältet blir större innebär att öppenheten ökar. Detta sker när min exponering, min tydlighet mot andra ökar samtidigt som min lyhördhet för andra ökar och jag tar emot feedback.</a:t>
            </a:r>
          </a:p>
          <a:p>
            <a:pPr rtl="0"/>
            <a:r>
              <a:rPr lang="sv-SE" b="1" dirty="0" smtClean="0"/>
              <a:t>Det blinda fältet</a:t>
            </a:r>
            <a:r>
              <a:rPr lang="sv-SE" dirty="0" smtClean="0"/>
              <a:t> bildas av vad </a:t>
            </a:r>
            <a:r>
              <a:rPr lang="sv-SE" i="1" dirty="0" smtClean="0"/>
              <a:t>jag inte vet om mig själv</a:t>
            </a:r>
            <a:r>
              <a:rPr lang="sv-SE" dirty="0" smtClean="0"/>
              <a:t> men </a:t>
            </a:r>
            <a:r>
              <a:rPr lang="sv-SE" i="1" dirty="0" smtClean="0"/>
              <a:t>vad andra vet om mig</a:t>
            </a:r>
            <a:endParaRPr lang="sv-SE" dirty="0" smtClean="0"/>
          </a:p>
          <a:p>
            <a:pPr rtl="0"/>
            <a:r>
              <a:rPr lang="sv-SE" b="1" dirty="0" smtClean="0"/>
              <a:t>Fasaden</a:t>
            </a:r>
            <a:r>
              <a:rPr lang="sv-SE" dirty="0" smtClean="0"/>
              <a:t> bildas av </a:t>
            </a:r>
            <a:r>
              <a:rPr lang="sv-SE" i="1" dirty="0" smtClean="0"/>
              <a:t>vad jag vet om mig själv</a:t>
            </a:r>
            <a:r>
              <a:rPr lang="sv-SE" dirty="0" smtClean="0"/>
              <a:t> men </a:t>
            </a:r>
            <a:r>
              <a:rPr lang="sv-SE" i="1" dirty="0" smtClean="0"/>
              <a:t>vad andra inte vet</a:t>
            </a:r>
            <a:r>
              <a:rPr lang="sv-SE" dirty="0" smtClean="0"/>
              <a:t>. Om en person döljer mycket om sig själv för andra blir fasaden stor.</a:t>
            </a:r>
          </a:p>
          <a:p>
            <a:pPr rtl="0"/>
            <a:r>
              <a:rPr lang="sv-SE" b="1" dirty="0" smtClean="0"/>
              <a:t>Det okända fältet</a:t>
            </a:r>
            <a:r>
              <a:rPr lang="sv-SE" dirty="0" smtClean="0"/>
              <a:t> består av vad </a:t>
            </a:r>
            <a:r>
              <a:rPr lang="sv-SE" i="1" dirty="0" smtClean="0"/>
              <a:t>jag inte vet om mig själv</a:t>
            </a:r>
            <a:r>
              <a:rPr lang="sv-SE" dirty="0" smtClean="0"/>
              <a:t> och </a:t>
            </a:r>
            <a:r>
              <a:rPr lang="sv-SE" i="1" dirty="0" smtClean="0"/>
              <a:t>vad andra inte vet om mig</a:t>
            </a:r>
            <a:r>
              <a:rPr lang="sv-SE" dirty="0" smtClean="0"/>
              <a:t>.</a:t>
            </a:r>
          </a:p>
          <a:p>
            <a:pPr rtl="0"/>
            <a:r>
              <a:rPr lang="sv-SE" dirty="0" smtClean="0"/>
              <a:t>Enligt </a:t>
            </a:r>
            <a:r>
              <a:rPr lang="sv-SE" dirty="0" smtClean="0">
                <a:hlinkClick r:id="rId8" tooltip="Teori"/>
              </a:rPr>
              <a:t>teorin</a:t>
            </a:r>
            <a:r>
              <a:rPr lang="sv-SE" dirty="0" smtClean="0"/>
              <a:t> har personer med ett stort öppet fält bäst förutsättningar för växelverkan med andra. Personen har då ett öppet sätt som underlättar att ta emot och ge ut information. Följden blir att omgivningen har mindre benägenhet att missförstå eller lägga in felaktiga tolkningar av uttalanden och beteenden.</a:t>
            </a:r>
          </a:p>
          <a:p>
            <a:pPr rtl="0"/>
            <a:r>
              <a:rPr lang="sv-SE" dirty="0" smtClean="0"/>
              <a:t>Öppenheten och därmed kommunikationen mellan människor optimeras då både lyhördhet och tydlighet är stora och dessutom att de är lika stora. Då blir det öppna fönstret maximerat.</a:t>
            </a:r>
          </a:p>
          <a:p>
            <a:pPr rtl="0"/>
            <a:r>
              <a:rPr lang="sv-SE" dirty="0" smtClean="0"/>
              <a:t>Självklart är det är inte alltid önskvärt att använda ett stort öppet fält. Vid tillfälliga och ytliga kontakter till exempel är det inte särskilt meningsfullt</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20</a:t>
            </a:fld>
            <a:endParaRPr lang="sv-SE" dirty="0"/>
          </a:p>
        </p:txBody>
      </p:sp>
    </p:spTree>
    <p:extLst>
      <p:ext uri="{BB962C8B-B14F-4D97-AF65-F5344CB8AC3E}">
        <p14:creationId xmlns:p14="http://schemas.microsoft.com/office/powerpoint/2010/main" val="175312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50000"/>
              </a:lnSpc>
              <a:buNone/>
            </a:pPr>
            <a:r>
              <a:rPr lang="sv-SE" sz="1200" dirty="0" smtClean="0"/>
              <a:t>Behov av att styra och kontrollera </a:t>
            </a:r>
          </a:p>
          <a:p>
            <a:pPr marL="0" indent="0">
              <a:lnSpc>
                <a:spcPct val="150000"/>
              </a:lnSpc>
              <a:buNone/>
            </a:pPr>
            <a:r>
              <a:rPr lang="sv-SE" sz="1200" dirty="0" smtClean="0"/>
              <a:t>Behov av att prestera, vara duktig </a:t>
            </a:r>
          </a:p>
          <a:p>
            <a:pPr marL="0" indent="0">
              <a:lnSpc>
                <a:spcPct val="150000"/>
              </a:lnSpc>
              <a:buNone/>
            </a:pPr>
            <a:r>
              <a:rPr lang="sv-SE" sz="1200" dirty="0" smtClean="0"/>
              <a:t>Behov att vara god </a:t>
            </a:r>
          </a:p>
          <a:p>
            <a:pPr marL="0" indent="0">
              <a:lnSpc>
                <a:spcPct val="150000"/>
              </a:lnSpc>
              <a:buNone/>
            </a:pPr>
            <a:r>
              <a:rPr lang="sv-SE" sz="1200" dirty="0" smtClean="0"/>
              <a:t>Behov av att ha rätt, att veta bäst </a:t>
            </a:r>
          </a:p>
          <a:p>
            <a:pPr marL="0" indent="0">
              <a:lnSpc>
                <a:spcPct val="150000"/>
              </a:lnSpc>
              <a:buNone/>
            </a:pPr>
            <a:r>
              <a:rPr lang="sv-SE" sz="1200" dirty="0" smtClean="0"/>
              <a:t>Behov av utlopp för egna känslor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21</a:t>
            </a:fld>
            <a:endParaRPr lang="sv-SE" dirty="0"/>
          </a:p>
        </p:txBody>
      </p:sp>
    </p:spTree>
    <p:extLst>
      <p:ext uri="{BB962C8B-B14F-4D97-AF65-F5344CB8AC3E}">
        <p14:creationId xmlns:p14="http://schemas.microsoft.com/office/powerpoint/2010/main" val="257272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Reaktioner hos mig själv</a:t>
            </a:r>
            <a:r>
              <a:rPr lang="sv-SE" baseline="0" dirty="0" smtClean="0"/>
              <a:t> och hos andra.</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22</a:t>
            </a:fld>
            <a:endParaRPr lang="sv-SE" dirty="0"/>
          </a:p>
        </p:txBody>
      </p:sp>
    </p:spTree>
    <p:extLst>
      <p:ext uri="{BB962C8B-B14F-4D97-AF65-F5344CB8AC3E}">
        <p14:creationId xmlns:p14="http://schemas.microsoft.com/office/powerpoint/2010/main" val="432300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Ev</a:t>
            </a:r>
            <a:r>
              <a:rPr lang="sv-SE" dirty="0" smtClean="0"/>
              <a:t> två och två men helst hela gruppen. 25 </a:t>
            </a:r>
            <a:r>
              <a:rPr lang="sv-SE" dirty="0" err="1" smtClean="0"/>
              <a:t>minGe</a:t>
            </a:r>
            <a:r>
              <a:rPr lang="sv-SE" dirty="0" smtClean="0"/>
              <a:t> varandra konstruktiv feedback. Positiv och utvecklingsbar feedback. Post it lappar – mingla och ge lapp</a:t>
            </a:r>
          </a:p>
          <a:p>
            <a:r>
              <a:rPr lang="sv-SE" dirty="0" smtClean="0"/>
              <a:t>Övning där två och två</a:t>
            </a:r>
            <a:r>
              <a:rPr lang="sv-SE" baseline="0" dirty="0" smtClean="0"/>
              <a:t> går iväg och sen återsamlas vi och där får de gå igenom hur de upplevde övningen.</a:t>
            </a:r>
          </a:p>
          <a:p>
            <a:r>
              <a:rPr lang="sv-SE" baseline="0" dirty="0" smtClean="0"/>
              <a:t>10 + och 1 -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23</a:t>
            </a:fld>
            <a:endParaRPr lang="sv-SE" dirty="0"/>
          </a:p>
        </p:txBody>
      </p:sp>
    </p:spTree>
    <p:extLst>
      <p:ext uri="{BB962C8B-B14F-4D97-AF65-F5344CB8AC3E}">
        <p14:creationId xmlns:p14="http://schemas.microsoft.com/office/powerpoint/2010/main" val="109972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Interna konflikter (inom en människa),’</a:t>
            </a:r>
          </a:p>
          <a:p>
            <a:pPr marL="0" indent="0">
              <a:buNone/>
            </a:pPr>
            <a:r>
              <a:rPr lang="sv-SE" sz="1200" dirty="0" smtClean="0"/>
              <a:t>    ”Att brottas med sitt samvete”</a:t>
            </a:r>
          </a:p>
          <a:p>
            <a:pPr marL="0" indent="0">
              <a:buNone/>
            </a:pPr>
            <a:endParaRPr lang="sv-SE" sz="1200" dirty="0" smtClean="0"/>
          </a:p>
          <a:p>
            <a:pPr marL="0" indent="0">
              <a:buNone/>
            </a:pPr>
            <a:r>
              <a:rPr lang="sv-SE" sz="1200" dirty="0" smtClean="0"/>
              <a:t>* Mellanmänskliga konflikter (mellan ett fåtal människor)</a:t>
            </a:r>
          </a:p>
          <a:p>
            <a:pPr marL="0" indent="0">
              <a:buNone/>
            </a:pPr>
            <a:endParaRPr lang="sv-SE" sz="1200" dirty="0" smtClean="0"/>
          </a:p>
          <a:p>
            <a:pPr marL="0" indent="0">
              <a:buNone/>
            </a:pPr>
            <a:r>
              <a:rPr lang="sv-SE" sz="1200" dirty="0" smtClean="0"/>
              <a:t>* Konflikter på grupp – organisations- eller samhällsnivå.</a:t>
            </a:r>
          </a:p>
          <a:p>
            <a:pPr marL="0" indent="0">
              <a:buNone/>
            </a:pPr>
            <a:r>
              <a:rPr lang="sv-SE" sz="1200" dirty="0" smtClean="0"/>
              <a:t>   (T ex avdelning mot avdelning, projekt mot linje etc.)</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25</a:t>
            </a:fld>
            <a:endParaRPr lang="sv-SE" dirty="0"/>
          </a:p>
        </p:txBody>
      </p:sp>
    </p:spTree>
    <p:extLst>
      <p:ext uri="{BB962C8B-B14F-4D97-AF65-F5344CB8AC3E}">
        <p14:creationId xmlns:p14="http://schemas.microsoft.com/office/powerpoint/2010/main" val="1475666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 Sakkonflikt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När medarbetarna har svårt att släppa sin bild av verkligheten hamnar de lätt i en strid om vad som är rätt och fel, bra eller dåligt. Det handlar om olika tolkningar av samma händelse eller samtal, snarare än relationsproblem. Olika referensramar är en bidragande orsak.</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Konflikten kan handla om hur man ska utföra en arbetsuppgift, vilken metod som ska användas eller vad som är rätt och fel i en faktadiskussion.</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Fokusera på mål och resultat i stället för metod för att signalera att det får finnas flera vägar till målet som alla är lika ”rätt”. Om det inte är möjligt tydliggör vilka regler, vilken policy eller metod som gäller.</a:t>
            </a:r>
          </a:p>
          <a:p>
            <a:r>
              <a:rPr lang="sv-SE" sz="1200" b="1" kern="1200" dirty="0" smtClean="0">
                <a:solidFill>
                  <a:schemeClr val="tx1"/>
                </a:solidFill>
                <a:effectLst/>
                <a:latin typeface="+mn-lt"/>
                <a:ea typeface="+mn-ea"/>
                <a:cs typeface="+mn-cs"/>
              </a:rPr>
              <a:t>2. Rollkonflikt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Uppstår när det är oklart vem som gör vad, när avgränsningar och arbetsfördelningar är luddiga och det är otydligt vad som ingår i olika yrkesroller.</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Lisa blir sur på Kalle eftersom han inte gör avstämningar med kunderna varje vecka som hon anser är hans uppgift.</a:t>
            </a:r>
          </a:p>
          <a:p>
            <a:r>
              <a:rPr lang="sv-SE" sz="1200" kern="1200" dirty="0" smtClean="0">
                <a:solidFill>
                  <a:schemeClr val="tx1"/>
                </a:solidFill>
                <a:effectLst/>
                <a:latin typeface="+mn-lt"/>
                <a:ea typeface="+mn-ea"/>
                <a:cs typeface="+mn-cs"/>
              </a:rPr>
              <a:t>Men Kalle väntar på att den som han tror är kundansvarig ska göra det. En rollkonflikt leder till allmän frustration och försämrad effektivitet eftersom arbetsuppgifter både riskerar att falla mellan stolarna och göras dubbelt, av flera medarbetare.</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Bestämma och tydliggöra vars och ens arbetsuppgifter, ansvar och befogenheter.</a:t>
            </a:r>
          </a:p>
          <a:p>
            <a:r>
              <a:rPr lang="sv-SE" sz="1200" b="1" kern="1200" dirty="0" smtClean="0">
                <a:solidFill>
                  <a:schemeClr val="tx1"/>
                </a:solidFill>
                <a:effectLst/>
                <a:latin typeface="+mn-lt"/>
                <a:ea typeface="+mn-ea"/>
                <a:cs typeface="+mn-cs"/>
              </a:rPr>
              <a:t>3. Intressekonflikt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Om medarbetarnas intressen eller mål är oförenliga är kollisionen snart ett faktum. Leder ofta till prestigekamp. En variant på intressekonflikt är rangordningskonflikter som handlar om meriter, ålder och liknande.</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Omorganisationer och neddragningar leder nästan alltid till intressekonflikter. Någon kanske bli befordrad förbi någon annan eller så slås avdelningar ihop och plötsligt blir medarbetare ”över” och det uppstår konkurrens om tjänsterna.</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Motivera varför beslutet fattats. Förklara bakgrunden. Det är lättare att acceptera ett beslut som är grundat på fakta och saklighet. Att sätta in stödåtgärder och visa på andra alternativ för dem som drabbats är viktigt för att motverka att de känner sig som förlorare.</a:t>
            </a:r>
          </a:p>
          <a:p>
            <a:r>
              <a:rPr lang="sv-SE" sz="1200" b="1" kern="1200" dirty="0" smtClean="0">
                <a:solidFill>
                  <a:schemeClr val="tx1"/>
                </a:solidFill>
                <a:effectLst/>
                <a:latin typeface="+mn-lt"/>
                <a:ea typeface="+mn-ea"/>
                <a:cs typeface="+mn-cs"/>
              </a:rPr>
              <a:t>4. Värderingskonflikt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Detta är ofta den svåraste typen av konflikt att hantera eftersom den rör värderingar som ju är djupt rotade inom oss.</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Det kan handla om människosyn, moral, ideologi eller trosuppfattning.</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Acceptera din begränsning. Att få parterna att kompromissa utan att göra våld på sig själva är mycket svårt. Känn dig inte misslyckad om du inte lyckas. Vad du däremot kan göra är att försöka få parterna att respektera varandratrots sina olika värderingar och lära sig att leva med dem.</a:t>
            </a:r>
          </a:p>
          <a:p>
            <a:r>
              <a:rPr lang="sv-SE" sz="1200" b="1" kern="1200" dirty="0" smtClean="0">
                <a:solidFill>
                  <a:schemeClr val="tx1"/>
                </a:solidFill>
                <a:effectLst/>
                <a:latin typeface="+mn-lt"/>
                <a:ea typeface="+mn-ea"/>
                <a:cs typeface="+mn-cs"/>
              </a:rPr>
              <a:t>5. Beteendekonflikt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Här handlar det om att en medarbetare beter sig på ett sätt som andra upplever som störande. Ofta är beteendet inte knutet till en viss situation, utan skulle leda till konflikt även i andra situationer med andra människor.</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Det kan handla om negativa attityder, aggressivitet, trakasserier, besserwisserattityd eller själviskt agerande.</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Samtala med vederbörande för att försöka reda ut vad som ligger bakom. Kanske handlar det om avundsjuka, brist på bekräftelse eller privata problem som spiller över på jobbet. För även samtal i hela gruppen, om inte annat i förebyggande syfte för att komma överens om spelregler och vilka beteenden som är accepterade.</a:t>
            </a:r>
          </a:p>
          <a:p>
            <a:r>
              <a:rPr lang="sv-SE" sz="1200" b="1" kern="1200" dirty="0" smtClean="0">
                <a:solidFill>
                  <a:schemeClr val="tx1"/>
                </a:solidFill>
                <a:effectLst/>
                <a:latin typeface="+mn-lt"/>
                <a:ea typeface="+mn-ea"/>
                <a:cs typeface="+mn-cs"/>
              </a:rPr>
              <a:t>6. Skenkonflikt</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Uppstår när gruppen behöver lätta på trycket som ett sätt att uttrycka allmänt missnöje, ilska och frustration. Små kontroverser förstoras och dramatiseras.</a:t>
            </a:r>
          </a:p>
          <a:p>
            <a:r>
              <a:rPr lang="sv-SE" sz="1200" i="1" kern="1200" dirty="0" smtClean="0">
                <a:solidFill>
                  <a:schemeClr val="tx1"/>
                </a:solidFill>
                <a:effectLst/>
                <a:latin typeface="+mn-lt"/>
                <a:ea typeface="+mn-ea"/>
                <a:cs typeface="+mn-cs"/>
              </a:rPr>
              <a:t>Exempel:</a:t>
            </a:r>
            <a:r>
              <a:rPr lang="sv-SE" sz="1200" kern="1200" dirty="0" smtClean="0">
                <a:solidFill>
                  <a:schemeClr val="tx1"/>
                </a:solidFill>
                <a:effectLst/>
                <a:latin typeface="+mn-lt"/>
                <a:ea typeface="+mn-ea"/>
                <a:cs typeface="+mn-cs"/>
              </a:rPr>
              <a:t> Om medarbetarna har olika referensramar men utgår från att alla har samma utgångspunkt kan det bli segdragna diskussioner, trots att man egentligen är överens i sakfrågan. Ibland kan konflikterna dock lösas av sig själva genom att någon säger: ”Hur tänker du egentligen?” Och sedan överraskat: ”Jaså, var det SÅ du menade!”</a:t>
            </a:r>
          </a:p>
          <a:p>
            <a:r>
              <a:rPr lang="sv-SE" sz="1200" i="1" kern="1200" dirty="0" smtClean="0">
                <a:solidFill>
                  <a:schemeClr val="tx1"/>
                </a:solidFill>
                <a:effectLst/>
                <a:latin typeface="+mn-lt"/>
                <a:ea typeface="+mn-ea"/>
                <a:cs typeface="+mn-cs"/>
              </a:rPr>
              <a:t>Du kan:</a:t>
            </a:r>
            <a:r>
              <a:rPr lang="sv-SE" sz="1200" kern="1200" dirty="0" smtClean="0">
                <a:solidFill>
                  <a:schemeClr val="tx1"/>
                </a:solidFill>
                <a:effectLst/>
                <a:latin typeface="+mn-lt"/>
                <a:ea typeface="+mn-ea"/>
                <a:cs typeface="+mn-cs"/>
              </a:rPr>
              <a:t> Oftast kan du strunta i alltsammans. Men bakom tjafs om till synes små detaljer kan det förstås dölja sig något betydligt allvarligare. Anar du det, avfärda det då inte som strunt utan bena dig ner till den egentliga orsaken.</a:t>
            </a:r>
          </a:p>
          <a:p>
            <a:endParaRPr lang="sv-SE" dirty="0" smtClean="0"/>
          </a:p>
          <a:p>
            <a:r>
              <a:rPr lang="sv-SE" dirty="0" smtClean="0"/>
              <a:t>Övning: tycker ni att chefen agerade korrekt, vad kunde hon/han gjort?</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26</a:t>
            </a:fld>
            <a:endParaRPr lang="sv-SE" dirty="0"/>
          </a:p>
        </p:txBody>
      </p:sp>
    </p:spTree>
    <p:extLst>
      <p:ext uri="{BB962C8B-B14F-4D97-AF65-F5344CB8AC3E}">
        <p14:creationId xmlns:p14="http://schemas.microsoft.com/office/powerpoint/2010/main" val="3562783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 5 min, allmän</a:t>
            </a:r>
            <a:r>
              <a:rPr lang="sv-SE" baseline="0" dirty="0" smtClean="0"/>
              <a:t> diskussion 10 min, återkoppling 5 min</a:t>
            </a:r>
            <a:endParaRPr lang="sv-SE" dirty="0" smtClean="0"/>
          </a:p>
          <a:p>
            <a:r>
              <a:rPr lang="sv-SE" dirty="0" smtClean="0"/>
              <a:t>Upplevdes det</a:t>
            </a:r>
            <a:r>
              <a:rPr lang="sv-SE" baseline="0" dirty="0" smtClean="0"/>
              <a:t> som ett bra samtal? Skulle man kunna göra något annorlunda, förslag på förbättringsdelar?</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27</a:t>
            </a:fld>
            <a:endParaRPr lang="sv-SE" dirty="0"/>
          </a:p>
        </p:txBody>
      </p:sp>
    </p:spTree>
    <p:extLst>
      <p:ext uri="{BB962C8B-B14F-4D97-AF65-F5344CB8AC3E}">
        <p14:creationId xmlns:p14="http://schemas.microsoft.com/office/powerpoint/2010/main" val="274870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Steg 1 – Inventera</a:t>
            </a:r>
            <a:br>
              <a:rPr lang="sv-SE" sz="1200" b="1"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Man kan likna en konflikthärd vid en lök. För att komma åt det innersta måste man skala bort de yttre lagren.</a:t>
            </a:r>
          </a:p>
          <a:p>
            <a:r>
              <a:rPr lang="sv-SE" sz="1200" kern="1200" dirty="0" smtClean="0">
                <a:solidFill>
                  <a:schemeClr val="tx1"/>
                </a:solidFill>
                <a:effectLst/>
                <a:latin typeface="+mn-lt"/>
                <a:ea typeface="+mn-ea"/>
                <a:cs typeface="+mn-cs"/>
              </a:rPr>
              <a:t>- Alla höjda röster bottnar inte i en konflikt. Skilda åsikter är naturliga inslag på en arbetsplats. Innan du gör något fråga dig för säkerhets skull: Är det en konflikt och är det i så fall min uppgift att agera?</a:t>
            </a:r>
          </a:p>
          <a:p>
            <a:r>
              <a:rPr lang="sv-SE" sz="1200" kern="1200" dirty="0" smtClean="0">
                <a:solidFill>
                  <a:schemeClr val="tx1"/>
                </a:solidFill>
                <a:effectLst/>
                <a:latin typeface="+mn-lt"/>
                <a:ea typeface="+mn-ea"/>
                <a:cs typeface="+mn-cs"/>
              </a:rPr>
              <a:t>- Om svaret är ja, bestäm dig för att reda ut det direkt. Inget blir bättre – eller lättare – av att vänta.</a:t>
            </a:r>
          </a:p>
          <a:p>
            <a:r>
              <a:rPr lang="sv-SE" sz="1200" kern="1200" dirty="0" smtClean="0">
                <a:solidFill>
                  <a:schemeClr val="tx1"/>
                </a:solidFill>
                <a:effectLst/>
                <a:latin typeface="+mn-lt"/>
                <a:ea typeface="+mn-ea"/>
                <a:cs typeface="+mn-cs"/>
              </a:rPr>
              <a:t>- Skaffa dig kunskap genom att lyssna och iaktta. Hur yttrar sig konflikten?</a:t>
            </a:r>
          </a:p>
          <a:p>
            <a:r>
              <a:rPr lang="sv-SE" sz="1200" kern="1200" dirty="0" smtClean="0">
                <a:solidFill>
                  <a:schemeClr val="tx1"/>
                </a:solidFill>
                <a:effectLst/>
                <a:latin typeface="+mn-lt"/>
                <a:ea typeface="+mn-ea"/>
                <a:cs typeface="+mn-cs"/>
              </a:rPr>
              <a:t>- Låt var och en av medarbetarna beskriva problemet och hör på alla olika versioner. Vad beror konflikten på? Fastna inte i rätt- eller fel-tänkande.</a:t>
            </a:r>
          </a:p>
          <a:p>
            <a:r>
              <a:rPr lang="sv-SE" sz="1200" kern="1200" dirty="0" smtClean="0">
                <a:solidFill>
                  <a:schemeClr val="tx1"/>
                </a:solidFill>
                <a:effectLst/>
                <a:latin typeface="+mn-lt"/>
                <a:ea typeface="+mn-ea"/>
                <a:cs typeface="+mn-cs"/>
              </a:rPr>
              <a:t>- Försök att skilja på fakta och värderingar. Det kan vara knepigt att bedöma trovärdigheten i vad olika medarbetare säger, men en riktlinje är: Är det självupplevt eller något de hört ryktesvägen?</a:t>
            </a:r>
          </a:p>
          <a:p>
            <a:r>
              <a:rPr lang="sv-SE" sz="1200" kern="1200" dirty="0" smtClean="0">
                <a:solidFill>
                  <a:schemeClr val="tx1"/>
                </a:solidFill>
                <a:effectLst/>
                <a:latin typeface="+mn-lt"/>
                <a:ea typeface="+mn-ea"/>
                <a:cs typeface="+mn-cs"/>
              </a:rPr>
              <a:t>- Granska din egen roll i konflikten.</a:t>
            </a:r>
          </a:p>
          <a:p>
            <a:r>
              <a:rPr lang="sv-SE" sz="1200" b="1" kern="1200" dirty="0" smtClean="0">
                <a:solidFill>
                  <a:schemeClr val="tx1"/>
                </a:solidFill>
                <a:effectLst/>
                <a:latin typeface="+mn-lt"/>
                <a:ea typeface="+mn-ea"/>
                <a:cs typeface="+mn-cs"/>
              </a:rPr>
              <a:t>Steg 2 – Beskriv</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För att komma vidare måste ni komma överens om vad ni inte är överens om och varför.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Hjälp till att definiera problemet. Upprepa, beskriv, gör bilden tydlig.</a:t>
            </a:r>
          </a:p>
          <a:p>
            <a:r>
              <a:rPr lang="sv-SE" sz="1200" kern="1200" dirty="0" smtClean="0">
                <a:solidFill>
                  <a:schemeClr val="tx1"/>
                </a:solidFill>
                <a:effectLst/>
                <a:latin typeface="+mn-lt"/>
                <a:ea typeface="+mn-ea"/>
                <a:cs typeface="+mn-cs"/>
              </a:rPr>
              <a:t>- Ett hjälpmedel kan vara att rita en konfliktkarta över hur relationer och motsättningar ser ut.</a:t>
            </a:r>
          </a:p>
          <a:p>
            <a:r>
              <a:rPr lang="sv-SE" sz="1200" kern="1200" dirty="0" smtClean="0">
                <a:solidFill>
                  <a:schemeClr val="tx1"/>
                </a:solidFill>
                <a:effectLst/>
                <a:latin typeface="+mn-lt"/>
                <a:ea typeface="+mn-ea"/>
                <a:cs typeface="+mn-cs"/>
              </a:rPr>
              <a:t>- Var konkret genom att ge exempel.</a:t>
            </a:r>
          </a:p>
          <a:p>
            <a:r>
              <a:rPr lang="sv-SE" sz="1200" kern="1200" dirty="0" smtClean="0">
                <a:solidFill>
                  <a:schemeClr val="tx1"/>
                </a:solidFill>
                <a:effectLst/>
                <a:latin typeface="+mn-lt"/>
                <a:ea typeface="+mn-ea"/>
                <a:cs typeface="+mn-cs"/>
              </a:rPr>
              <a:t>- Försök strukturera vad som är huvudproblemet och vad som är delproblem. Ju längre en konflikt pågått desto mer sammansatt blir den.</a:t>
            </a:r>
          </a:p>
          <a:p>
            <a:r>
              <a:rPr lang="sv-SE" sz="1200" b="1" kern="1200" dirty="0" smtClean="0">
                <a:solidFill>
                  <a:schemeClr val="tx1"/>
                </a:solidFill>
                <a:effectLst/>
                <a:latin typeface="+mn-lt"/>
                <a:ea typeface="+mn-ea"/>
                <a:cs typeface="+mn-cs"/>
              </a:rPr>
              <a:t>Steg 3 – Analysera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Eftersom en konflikt har flera beståndsdelar är det viktigt att analysera var och en för sig för att slutligen få en helhetsbild.</a:t>
            </a:r>
          </a:p>
          <a:p>
            <a:r>
              <a:rPr lang="sv-SE" sz="1200" kern="1200" dirty="0" smtClean="0">
                <a:solidFill>
                  <a:schemeClr val="tx1"/>
                </a:solidFill>
                <a:effectLst/>
                <a:latin typeface="+mn-lt"/>
                <a:ea typeface="+mn-ea"/>
                <a:cs typeface="+mn-cs"/>
              </a:rPr>
              <a:t>- Sakanalys: Gå igenom symtomen, vad det är för typ av konflikt, vilka är orsakerna och effekterna?</a:t>
            </a:r>
          </a:p>
          <a:p>
            <a:r>
              <a:rPr lang="sv-SE" sz="1200" kern="1200" dirty="0" smtClean="0">
                <a:solidFill>
                  <a:schemeClr val="tx1"/>
                </a:solidFill>
                <a:effectLst/>
                <a:latin typeface="+mn-lt"/>
                <a:ea typeface="+mn-ea"/>
                <a:cs typeface="+mn-cs"/>
              </a:rPr>
              <a:t>- Personanalys: Bearbeta den beskrivning du gjort av de inblandade i konflikten. Vilka är egentligen huvudpersonerna? Gömmer sig någon bakom någon annan?</a:t>
            </a:r>
          </a:p>
          <a:p>
            <a:r>
              <a:rPr lang="sv-SE" sz="1200" kern="1200" dirty="0" smtClean="0">
                <a:solidFill>
                  <a:schemeClr val="tx1"/>
                </a:solidFill>
                <a:effectLst/>
                <a:latin typeface="+mn-lt"/>
                <a:ea typeface="+mn-ea"/>
                <a:cs typeface="+mn-cs"/>
              </a:rPr>
              <a:t>- Motivanalys: Kartlägg orsakerna, de är centrala. Kan man åtgärda dem löser man också det synliga problemet. Det är också viktigt för att förstå konfliktens omfattning och art. Finns det dolda motiv? Står alla för den uppfattning som de fört fram i gruppen när de konfronteras med den? Vilka behov försöker parterna tillgodose? Kan man identifiera dessa kan man kanske hitta andra vägar att tillgodose dem.</a:t>
            </a:r>
          </a:p>
          <a:p>
            <a:r>
              <a:rPr lang="sv-SE" sz="1200" b="1" kern="1200" dirty="0" smtClean="0">
                <a:solidFill>
                  <a:schemeClr val="tx1"/>
                </a:solidFill>
                <a:effectLst/>
                <a:latin typeface="+mn-lt"/>
                <a:ea typeface="+mn-ea"/>
                <a:cs typeface="+mn-cs"/>
              </a:rPr>
              <a:t>Steg 4 – Bedöm</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För att veta hur du ska kunna hjälpa medarbetarna att lösa konflikten måste du först bedöma dess art och grad. Du kan bedöma hur allvarlig konflikten är utifrån vilka konsekvenser den får för personer och verksamhet. Väg olika konfliktlösningar mot varandra: samtal, medling, kompromiss, förhandling. Ta hänsyn till hur mycket tid och pengar det kostar.</a:t>
            </a:r>
          </a:p>
          <a:p>
            <a:r>
              <a:rPr lang="sv-SE" sz="1200" b="1" kern="1200" dirty="0" smtClean="0">
                <a:solidFill>
                  <a:schemeClr val="tx1"/>
                </a:solidFill>
                <a:effectLst/>
                <a:latin typeface="+mn-lt"/>
                <a:ea typeface="+mn-ea"/>
                <a:cs typeface="+mn-cs"/>
              </a:rPr>
              <a:t>Steg 5 – Besluta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Till syvende och sist är det du som tar beslutet och styr mot förändring.</a:t>
            </a:r>
          </a:p>
          <a:p>
            <a:r>
              <a:rPr lang="sv-SE" sz="1200" kern="1200" dirty="0" smtClean="0">
                <a:solidFill>
                  <a:schemeClr val="tx1"/>
                </a:solidFill>
                <a:effectLst/>
                <a:latin typeface="+mn-lt"/>
                <a:ea typeface="+mn-ea"/>
                <a:cs typeface="+mn-cs"/>
              </a:rPr>
              <a:t>- Sätt streck för problemältandet och bestäm att från och med nu är det fokus på lösning i stället. Det är både konstruktivare och effektivare att ägna energi åt att se framåt. Det är också bättre för stämningen.</a:t>
            </a:r>
          </a:p>
          <a:p>
            <a:r>
              <a:rPr lang="sv-SE" sz="1200" kern="1200" dirty="0" smtClean="0">
                <a:solidFill>
                  <a:schemeClr val="tx1"/>
                </a:solidFill>
                <a:effectLst/>
                <a:latin typeface="+mn-lt"/>
                <a:ea typeface="+mn-ea"/>
                <a:cs typeface="+mn-cs"/>
              </a:rPr>
              <a:t>- Försök sätta dig in i vilka reaktioner och konsekvenser olika beslutsalternativ kan få.</a:t>
            </a:r>
          </a:p>
          <a:p>
            <a:r>
              <a:rPr lang="sv-SE" sz="1200" kern="1200" dirty="0" smtClean="0">
                <a:solidFill>
                  <a:schemeClr val="tx1"/>
                </a:solidFill>
                <a:effectLst/>
                <a:latin typeface="+mn-lt"/>
                <a:ea typeface="+mn-ea"/>
                <a:cs typeface="+mn-cs"/>
              </a:rPr>
              <a:t>- Motivera ditt beslut och berätta om ditt underlag. Beskriv för- och nackdelar med olika alternativ. För att en förändring ska kunna ske krävs att alla förstårvad och varför.</a:t>
            </a:r>
          </a:p>
          <a:p>
            <a:r>
              <a:rPr lang="sv-SE" sz="1200" b="1" kern="1200" dirty="0" smtClean="0">
                <a:solidFill>
                  <a:schemeClr val="tx1"/>
                </a:solidFill>
                <a:effectLst/>
                <a:latin typeface="+mn-lt"/>
                <a:ea typeface="+mn-ea"/>
                <a:cs typeface="+mn-cs"/>
              </a:rPr>
              <a:t>Steg 6 – Agera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 är en svår konst att å ena sidan inte vänta inte för länge, å andra sidan inte gör något förhastat.</a:t>
            </a:r>
          </a:p>
          <a:p>
            <a:r>
              <a:rPr lang="sv-SE" sz="1200" kern="1200" dirty="0" smtClean="0">
                <a:solidFill>
                  <a:schemeClr val="tx1"/>
                </a:solidFill>
                <a:effectLst/>
                <a:latin typeface="+mn-lt"/>
                <a:ea typeface="+mn-ea"/>
                <a:cs typeface="+mn-cs"/>
              </a:rPr>
              <a:t>- Gör en handlingsplan.</a:t>
            </a:r>
          </a:p>
          <a:p>
            <a:r>
              <a:rPr lang="sv-SE" sz="1200" kern="1200" dirty="0" smtClean="0">
                <a:solidFill>
                  <a:schemeClr val="tx1"/>
                </a:solidFill>
                <a:effectLst/>
                <a:latin typeface="+mn-lt"/>
                <a:ea typeface="+mn-ea"/>
                <a:cs typeface="+mn-cs"/>
              </a:rPr>
              <a:t>-</a:t>
            </a:r>
            <a:endParaRPr lang="sv-SE" b="1" dirty="0" smtClean="0"/>
          </a:p>
          <a:p>
            <a:r>
              <a:rPr lang="sv-SE" b="1" dirty="0" smtClean="0">
                <a:solidFill>
                  <a:srgbClr val="FF00FF"/>
                </a:solidFill>
              </a:rPr>
              <a:t>Undvika</a:t>
            </a:r>
          </a:p>
          <a:p>
            <a:r>
              <a:rPr lang="sv-SE" dirty="0" smtClean="0"/>
              <a:t>* Individen talar inte om sin egen inställning</a:t>
            </a:r>
          </a:p>
          <a:p>
            <a:r>
              <a:rPr lang="sv-SE" dirty="0" smtClean="0"/>
              <a:t>* Konflikten ignoreras eller undertrycks</a:t>
            </a:r>
          </a:p>
          <a:p>
            <a:r>
              <a:rPr lang="sv-SE" dirty="0" smtClean="0"/>
              <a:t>* Undviker eller håller tillbaka sina känslor och sin uppfattning</a:t>
            </a:r>
          </a:p>
          <a:p>
            <a:pPr marL="285750" indent="-285750">
              <a:buFont typeface="Arial" charset="0"/>
              <a:buChar char="•"/>
            </a:pPr>
            <a:r>
              <a:rPr lang="sv-SE" dirty="0" smtClean="0"/>
              <a:t>Skjuter upp att tackla konflikten till ett senare, bättre tillfälle eller att man drar sig undan </a:t>
            </a:r>
          </a:p>
          <a:p>
            <a:r>
              <a:rPr lang="sv-SE" dirty="0" smtClean="0"/>
              <a:t>      en hotande situation</a:t>
            </a:r>
          </a:p>
          <a:p>
            <a:pPr marL="285750" indent="-285750">
              <a:buFont typeface="Arial" charset="0"/>
              <a:buChar char="•"/>
            </a:pPr>
            <a:r>
              <a:rPr lang="sv-SE" dirty="0" smtClean="0"/>
              <a:t>Motvilja mot individuella konflikter och spel med vinnare och förlorare. Konflikten aldrig </a:t>
            </a:r>
          </a:p>
          <a:p>
            <a:r>
              <a:rPr lang="sv-SE" dirty="0" smtClean="0"/>
              <a:t>     blir helt löst, ligger latent och dyker upp igen om de två parterna regelbundet kommer</a:t>
            </a:r>
          </a:p>
          <a:p>
            <a:r>
              <a:rPr lang="sv-SE" dirty="0" smtClean="0"/>
              <a:t>      i kontakt med varandra</a:t>
            </a:r>
          </a:p>
          <a:p>
            <a:endParaRPr lang="sv-SE" dirty="0" smtClean="0"/>
          </a:p>
          <a:p>
            <a:r>
              <a:rPr lang="sv-SE" b="1" dirty="0" smtClean="0"/>
              <a:t>Ger upp både relationer och resultat</a:t>
            </a:r>
          </a:p>
          <a:p>
            <a:r>
              <a:rPr lang="sv-SE" sz="1200" b="1" kern="1200" dirty="0" smtClean="0">
                <a:solidFill>
                  <a:schemeClr val="tx1"/>
                </a:solidFill>
                <a:effectLst/>
                <a:latin typeface="+mn-lt"/>
                <a:ea typeface="+mn-ea"/>
                <a:cs typeface="+mn-cs"/>
              </a:rPr>
              <a:t>Steg 1 – Inventera</a:t>
            </a:r>
            <a:br>
              <a:rPr lang="sv-SE" sz="1200" b="1"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Man kan likna en konflikthärd vid en lök. För att komma åt det innersta måste man skala bort de yttre lagren.</a:t>
            </a:r>
          </a:p>
          <a:p>
            <a:r>
              <a:rPr lang="sv-SE" sz="1200" kern="1200" dirty="0" smtClean="0">
                <a:solidFill>
                  <a:schemeClr val="tx1"/>
                </a:solidFill>
                <a:effectLst/>
                <a:latin typeface="+mn-lt"/>
                <a:ea typeface="+mn-ea"/>
                <a:cs typeface="+mn-cs"/>
              </a:rPr>
              <a:t>- Alla höjda röster bottnar inte i en konflikt. Skilda åsikter är naturliga inslag på en arbetsplats. Innan du gör något fråga dig för säkerhets skull: Är det en konflikt och är det i så fall min uppgift att agera?</a:t>
            </a:r>
          </a:p>
          <a:p>
            <a:r>
              <a:rPr lang="sv-SE" sz="1200" kern="1200" dirty="0" smtClean="0">
                <a:solidFill>
                  <a:schemeClr val="tx1"/>
                </a:solidFill>
                <a:effectLst/>
                <a:latin typeface="+mn-lt"/>
                <a:ea typeface="+mn-ea"/>
                <a:cs typeface="+mn-cs"/>
              </a:rPr>
              <a:t>- Om svaret är ja, bestäm dig för att reda ut det direkt. Inget blir bättre – eller lättare – av att vänta.</a:t>
            </a:r>
          </a:p>
          <a:p>
            <a:r>
              <a:rPr lang="sv-SE" sz="1200" kern="1200" dirty="0" smtClean="0">
                <a:solidFill>
                  <a:schemeClr val="tx1"/>
                </a:solidFill>
                <a:effectLst/>
                <a:latin typeface="+mn-lt"/>
                <a:ea typeface="+mn-ea"/>
                <a:cs typeface="+mn-cs"/>
              </a:rPr>
              <a:t>- Skaffa dig kunskap genom att lyssna och iaktta. Hur yttrar sig konflikten?</a:t>
            </a:r>
          </a:p>
          <a:p>
            <a:r>
              <a:rPr lang="sv-SE" sz="1200" kern="1200" dirty="0" smtClean="0">
                <a:solidFill>
                  <a:schemeClr val="tx1"/>
                </a:solidFill>
                <a:effectLst/>
                <a:latin typeface="+mn-lt"/>
                <a:ea typeface="+mn-ea"/>
                <a:cs typeface="+mn-cs"/>
              </a:rPr>
              <a:t>- Låt var och en av medarbetarna beskriva problemet och hör på alla olika versioner. Vad beror konflikten på? Fastna inte i rätt- eller fel-tänkande.</a:t>
            </a:r>
          </a:p>
          <a:p>
            <a:r>
              <a:rPr lang="sv-SE" sz="1200" kern="1200" dirty="0" smtClean="0">
                <a:solidFill>
                  <a:schemeClr val="tx1"/>
                </a:solidFill>
                <a:effectLst/>
                <a:latin typeface="+mn-lt"/>
                <a:ea typeface="+mn-ea"/>
                <a:cs typeface="+mn-cs"/>
              </a:rPr>
              <a:t>- Försök att skilja på fakta och värderingar. Det kan vara knepigt att bedöma trovärdigheten i vad olika medarbetare säger, men en riktlinje är: Är det självupplevt eller något de hört ryktesvägen?</a:t>
            </a:r>
          </a:p>
          <a:p>
            <a:r>
              <a:rPr lang="sv-SE" sz="1200" kern="1200" dirty="0" smtClean="0">
                <a:solidFill>
                  <a:schemeClr val="tx1"/>
                </a:solidFill>
                <a:effectLst/>
                <a:latin typeface="+mn-lt"/>
                <a:ea typeface="+mn-ea"/>
                <a:cs typeface="+mn-cs"/>
              </a:rPr>
              <a:t>- Granska din egen roll i konflikten.</a:t>
            </a:r>
          </a:p>
          <a:p>
            <a:r>
              <a:rPr lang="sv-SE" sz="1200" b="1" kern="1200" dirty="0" smtClean="0">
                <a:solidFill>
                  <a:schemeClr val="tx1"/>
                </a:solidFill>
                <a:effectLst/>
                <a:latin typeface="+mn-lt"/>
                <a:ea typeface="+mn-ea"/>
                <a:cs typeface="+mn-cs"/>
              </a:rPr>
              <a:t>Steg 2 – Beskriv</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För att komma vidare måste ni komma överens om vad ni inte är överens om och varför.</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Hjälp till att definiera problemet. Upprepa, beskriv, gör bilden tydlig.</a:t>
            </a:r>
          </a:p>
          <a:p>
            <a:r>
              <a:rPr lang="sv-SE" sz="1200" kern="1200" dirty="0" smtClean="0">
                <a:solidFill>
                  <a:schemeClr val="tx1"/>
                </a:solidFill>
                <a:effectLst/>
                <a:latin typeface="+mn-lt"/>
                <a:ea typeface="+mn-ea"/>
                <a:cs typeface="+mn-cs"/>
              </a:rPr>
              <a:t>- Ett hjälpmedel kan vara att rita en konfliktkarta över hur relationer och motsättningar ser ut.</a:t>
            </a:r>
          </a:p>
          <a:p>
            <a:r>
              <a:rPr lang="sv-SE" sz="1200" kern="1200" dirty="0" smtClean="0">
                <a:solidFill>
                  <a:schemeClr val="tx1"/>
                </a:solidFill>
                <a:effectLst/>
                <a:latin typeface="+mn-lt"/>
                <a:ea typeface="+mn-ea"/>
                <a:cs typeface="+mn-cs"/>
              </a:rPr>
              <a:t>- Var konkret genom att ge exempel.</a:t>
            </a:r>
          </a:p>
          <a:p>
            <a:r>
              <a:rPr lang="sv-SE" sz="1200" kern="1200" dirty="0" smtClean="0">
                <a:solidFill>
                  <a:schemeClr val="tx1"/>
                </a:solidFill>
                <a:effectLst/>
                <a:latin typeface="+mn-lt"/>
                <a:ea typeface="+mn-ea"/>
                <a:cs typeface="+mn-cs"/>
              </a:rPr>
              <a:t>- Försök strukturera vad som är huvudproblemet och vad som är delproblem. Ju längre en konflikt pågått desto mer sammansatt blir den.</a:t>
            </a:r>
          </a:p>
          <a:p>
            <a:r>
              <a:rPr lang="sv-SE" sz="1200" b="1" kern="1200" dirty="0" smtClean="0">
                <a:solidFill>
                  <a:schemeClr val="tx1"/>
                </a:solidFill>
                <a:effectLst/>
                <a:latin typeface="+mn-lt"/>
                <a:ea typeface="+mn-ea"/>
                <a:cs typeface="+mn-cs"/>
              </a:rPr>
              <a:t>Steg 3 – Analysera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Eftersom en konflikt har flera beståndsdelar är det viktigt att analysera var och en för sig för att slutligen få en helhetsbild.</a:t>
            </a:r>
          </a:p>
          <a:p>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Sakanalys</a:t>
            </a:r>
            <a:r>
              <a:rPr lang="sv-SE" sz="1200" kern="1200" dirty="0" smtClean="0">
                <a:solidFill>
                  <a:schemeClr val="tx1"/>
                </a:solidFill>
                <a:effectLst/>
                <a:latin typeface="+mn-lt"/>
                <a:ea typeface="+mn-ea"/>
                <a:cs typeface="+mn-cs"/>
              </a:rPr>
              <a:t>: Gå igenom symtomen, vad det är för typ av konflikt, vilka är orsakerna och effekterna?</a:t>
            </a:r>
          </a:p>
          <a:p>
            <a:r>
              <a:rPr lang="sv-SE" sz="1200" kern="1200" dirty="0" smtClean="0">
                <a:solidFill>
                  <a:schemeClr val="tx1"/>
                </a:solidFill>
                <a:effectLst/>
                <a:latin typeface="+mn-lt"/>
                <a:ea typeface="+mn-ea"/>
                <a:cs typeface="+mn-cs"/>
              </a:rPr>
              <a:t>- Personanalys: Bearbeta den beskrivning du gjort av de inblandade i konflikten. Vilka är egentligen huvudpersonerna? Gömmer sig någon bakom någon annan?</a:t>
            </a:r>
          </a:p>
          <a:p>
            <a:r>
              <a:rPr lang="sv-SE" sz="1200" kern="1200" dirty="0" smtClean="0">
                <a:solidFill>
                  <a:schemeClr val="tx1"/>
                </a:solidFill>
                <a:effectLst/>
                <a:latin typeface="+mn-lt"/>
                <a:ea typeface="+mn-ea"/>
                <a:cs typeface="+mn-cs"/>
              </a:rPr>
              <a:t>- Motivanalys: Kartlägg orsakerna, de är centrala. Kan man åtgärda dem löser man också det synliga problemet. Det är också viktigt för att förstå konfliktens omfattning och art. Finns det dolda motiv? Står alla för den uppfattning som de fört fram i gruppen när de konfronteras med den? Vilka behov försöker parterna tillgodose? Kan man identifiera dessa kan man kanske hitta andra vägar att tillgodose dem.</a:t>
            </a:r>
          </a:p>
          <a:p>
            <a:r>
              <a:rPr lang="sv-SE" sz="1200" b="1" kern="1200" dirty="0" smtClean="0">
                <a:solidFill>
                  <a:schemeClr val="tx1"/>
                </a:solidFill>
                <a:effectLst/>
                <a:latin typeface="+mn-lt"/>
                <a:ea typeface="+mn-ea"/>
                <a:cs typeface="+mn-cs"/>
              </a:rPr>
              <a:t>Steg 4 – Bedöm</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För att veta hur du ska kunna hjälpa medarbetarna att lösa konflikten måste du först bedöma dess art och grad. Du kan bedöma hur allvarlig konflikten är utifrån vilka konsekvenser den får för personer och verksamhet. Väg olika konfliktlösningar mot varandra: samtal, medling, kompromiss, förhandling. Ta hänsyn till hur mycket tid och pengar det kostar.</a:t>
            </a:r>
          </a:p>
          <a:p>
            <a:r>
              <a:rPr lang="sv-SE" sz="1200" b="1" kern="1200" dirty="0" smtClean="0">
                <a:solidFill>
                  <a:schemeClr val="tx1"/>
                </a:solidFill>
                <a:effectLst/>
                <a:latin typeface="+mn-lt"/>
                <a:ea typeface="+mn-ea"/>
                <a:cs typeface="+mn-cs"/>
              </a:rPr>
              <a:t>Steg 5 – Besluta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Till syvende och sist är det du som tar beslutet och styr mot förändring.</a:t>
            </a:r>
          </a:p>
          <a:p>
            <a:r>
              <a:rPr lang="sv-SE" sz="1200" kern="1200" dirty="0" smtClean="0">
                <a:solidFill>
                  <a:schemeClr val="tx1"/>
                </a:solidFill>
                <a:effectLst/>
                <a:latin typeface="+mn-lt"/>
                <a:ea typeface="+mn-ea"/>
                <a:cs typeface="+mn-cs"/>
              </a:rPr>
              <a:t>- Sätt streck för problemältandet och bestäm att från och med nu är det fokus på lösning i stället. Det är både konstruktivare och effektivare att ägna energi åt att se framåt. Det är också bättre för stämningen.</a:t>
            </a:r>
          </a:p>
          <a:p>
            <a:r>
              <a:rPr lang="sv-SE" sz="1200" kern="1200" dirty="0" smtClean="0">
                <a:solidFill>
                  <a:schemeClr val="tx1"/>
                </a:solidFill>
                <a:effectLst/>
                <a:latin typeface="+mn-lt"/>
                <a:ea typeface="+mn-ea"/>
                <a:cs typeface="+mn-cs"/>
              </a:rPr>
              <a:t>- Försök sätta dig in i vilka reaktioner och konsekvenser olika beslutsalternativ kan få.</a:t>
            </a:r>
          </a:p>
          <a:p>
            <a:r>
              <a:rPr lang="sv-SE" sz="1200" kern="1200" dirty="0" smtClean="0">
                <a:solidFill>
                  <a:schemeClr val="tx1"/>
                </a:solidFill>
                <a:effectLst/>
                <a:latin typeface="+mn-lt"/>
                <a:ea typeface="+mn-ea"/>
                <a:cs typeface="+mn-cs"/>
              </a:rPr>
              <a:t>- Motivera ditt beslut och berätta om ditt underlag. Beskriv för- och nackdelar med olika alternativ. För att en förändring ska kunna ske krävs att alla </a:t>
            </a:r>
            <a:r>
              <a:rPr lang="sv-SE" sz="1200" kern="1200" dirty="0" err="1" smtClean="0">
                <a:solidFill>
                  <a:schemeClr val="tx1"/>
                </a:solidFill>
                <a:effectLst/>
                <a:latin typeface="+mn-lt"/>
                <a:ea typeface="+mn-ea"/>
                <a:cs typeface="+mn-cs"/>
              </a:rPr>
              <a:t>förstårvad</a:t>
            </a:r>
            <a:r>
              <a:rPr lang="sv-SE" sz="1200" kern="1200" dirty="0" smtClean="0">
                <a:solidFill>
                  <a:schemeClr val="tx1"/>
                </a:solidFill>
                <a:effectLst/>
                <a:latin typeface="+mn-lt"/>
                <a:ea typeface="+mn-ea"/>
                <a:cs typeface="+mn-cs"/>
              </a:rPr>
              <a:t> och varför.</a:t>
            </a:r>
          </a:p>
          <a:p>
            <a:r>
              <a:rPr lang="sv-SE" sz="1200" b="1" kern="1200" dirty="0" smtClean="0">
                <a:solidFill>
                  <a:schemeClr val="tx1"/>
                </a:solidFill>
                <a:effectLst/>
                <a:latin typeface="+mn-lt"/>
                <a:ea typeface="+mn-ea"/>
                <a:cs typeface="+mn-cs"/>
              </a:rPr>
              <a:t>Steg 6 – Agera</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 är en svår konst att å ena sidan inte vänta inte för länge, å andra sidan inte gör något förhastat.</a:t>
            </a:r>
          </a:p>
          <a:p>
            <a:r>
              <a:rPr lang="sv-SE" sz="1200" kern="1200" dirty="0" smtClean="0">
                <a:solidFill>
                  <a:schemeClr val="tx1"/>
                </a:solidFill>
                <a:effectLst/>
                <a:latin typeface="+mn-lt"/>
                <a:ea typeface="+mn-ea"/>
                <a:cs typeface="+mn-cs"/>
              </a:rPr>
              <a:t>- Gör en handlingsplan.</a:t>
            </a:r>
          </a:p>
          <a:p>
            <a:r>
              <a:rPr lang="sv-SE" sz="1200" kern="1200" dirty="0" smtClean="0">
                <a:solidFill>
                  <a:schemeClr val="tx1"/>
                </a:solidFill>
                <a:effectLst/>
                <a:latin typeface="+mn-lt"/>
                <a:ea typeface="+mn-ea"/>
                <a:cs typeface="+mn-cs"/>
              </a:rPr>
              <a:t>- Testa någonting annat om ni kör fast.</a:t>
            </a:r>
          </a:p>
          <a:p>
            <a:r>
              <a:rPr lang="sv-SE" sz="1200" kern="1200" dirty="0" smtClean="0">
                <a:solidFill>
                  <a:schemeClr val="tx1"/>
                </a:solidFill>
                <a:effectLst/>
                <a:latin typeface="+mn-lt"/>
                <a:ea typeface="+mn-ea"/>
                <a:cs typeface="+mn-cs"/>
              </a:rPr>
              <a:t>- Prata med var och om vilka förändringar som krävs för att arbetet ska fungera.</a:t>
            </a:r>
          </a:p>
          <a:p>
            <a:r>
              <a:rPr lang="sv-SE" sz="1200" kern="1200" dirty="0" smtClean="0">
                <a:solidFill>
                  <a:schemeClr val="tx1"/>
                </a:solidFill>
                <a:effectLst/>
                <a:latin typeface="+mn-lt"/>
                <a:ea typeface="+mn-ea"/>
                <a:cs typeface="+mn-cs"/>
              </a:rPr>
              <a:t>- Glöm inte att följa upp för att förvissa dig om att lösningarna håller och för att spåra återfall. Konfliktarbete är en ständigt pågående process.</a:t>
            </a:r>
          </a:p>
          <a:p>
            <a:r>
              <a:rPr lang="sv-SE" sz="1200" kern="1200" dirty="0" smtClean="0">
                <a:solidFill>
                  <a:schemeClr val="tx1"/>
                </a:solidFill>
                <a:effectLst/>
                <a:latin typeface="+mn-lt"/>
                <a:ea typeface="+mn-ea"/>
                <a:cs typeface="+mn-cs"/>
              </a:rPr>
              <a:t> </a:t>
            </a:r>
          </a:p>
          <a:p>
            <a:endParaRPr lang="sv-SE" dirty="0" smtClean="0"/>
          </a:p>
          <a:p>
            <a:endParaRPr lang="sv-SE" sz="1200" kern="1200" dirty="0" smtClean="0">
              <a:solidFill>
                <a:schemeClr val="tx1"/>
              </a:solidFill>
              <a:effectLst/>
              <a:latin typeface="+mn-lt"/>
              <a:ea typeface="+mn-ea"/>
              <a:cs typeface="+mn-cs"/>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28</a:t>
            </a:fld>
            <a:endParaRPr lang="sv-SE" dirty="0"/>
          </a:p>
        </p:txBody>
      </p:sp>
    </p:spTree>
    <p:extLst>
      <p:ext uri="{BB962C8B-B14F-4D97-AF65-F5344CB8AC3E}">
        <p14:creationId xmlns:p14="http://schemas.microsoft.com/office/powerpoint/2010/main" val="382823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Testa någonting annat om ni kör fast.</a:t>
            </a:r>
          </a:p>
          <a:p>
            <a:r>
              <a:rPr lang="sv-SE" sz="1200" kern="1200" dirty="0" smtClean="0">
                <a:solidFill>
                  <a:schemeClr val="tx1"/>
                </a:solidFill>
                <a:effectLst/>
                <a:latin typeface="+mn-lt"/>
                <a:ea typeface="+mn-ea"/>
                <a:cs typeface="+mn-cs"/>
              </a:rPr>
              <a:t>- Prata med var och om vilka förändringar som krävs för att arbetet ska fungera.</a:t>
            </a:r>
          </a:p>
          <a:p>
            <a:r>
              <a:rPr lang="sv-SE" sz="1200" kern="1200" dirty="0" smtClean="0">
                <a:solidFill>
                  <a:schemeClr val="tx1"/>
                </a:solidFill>
                <a:effectLst/>
                <a:latin typeface="+mn-lt"/>
                <a:ea typeface="+mn-ea"/>
                <a:cs typeface="+mn-cs"/>
              </a:rPr>
              <a:t>- Glöm inte att följa upp för att förvissa dig om att lösningarna håller och för att spåra återfall. Konfliktarbete är en ständigt pågående process.</a:t>
            </a:r>
          </a:p>
          <a:p>
            <a:r>
              <a:rPr lang="sv-SE" sz="1200" kern="1200" dirty="0" smtClean="0">
                <a:solidFill>
                  <a:schemeClr val="tx1"/>
                </a:solidFill>
                <a:effectLst/>
                <a:latin typeface="+mn-lt"/>
                <a:ea typeface="+mn-ea"/>
                <a:cs typeface="+mn-cs"/>
              </a:rPr>
              <a:t> </a:t>
            </a:r>
            <a:r>
              <a:rPr lang="sv-SE" b="1" dirty="0" smtClean="0">
                <a:solidFill>
                  <a:srgbClr val="FF00FF"/>
                </a:solidFill>
              </a:rPr>
              <a:t>Mildra</a:t>
            </a:r>
          </a:p>
          <a:p>
            <a:r>
              <a:rPr lang="sv-SE" b="1" dirty="0" smtClean="0"/>
              <a:t>* </a:t>
            </a:r>
            <a:r>
              <a:rPr lang="sv-SE" dirty="0" smtClean="0"/>
              <a:t>Finna acceptabel lösning som delvis tillfredsställer båda parter</a:t>
            </a:r>
          </a:p>
          <a:p>
            <a:pPr marL="285750" indent="-285750">
              <a:buFont typeface="Arial" charset="0"/>
              <a:buChar char="•"/>
            </a:pPr>
            <a:r>
              <a:rPr lang="sv-SE" dirty="0" smtClean="0"/>
              <a:t>Varje part ger upp någonting och får samtidigt några mål  eller behov tillgodosedda. </a:t>
            </a:r>
          </a:p>
          <a:p>
            <a:r>
              <a:rPr lang="sv-SE" dirty="0" smtClean="0"/>
              <a:t>      En slags rättsinnighet.</a:t>
            </a:r>
          </a:p>
          <a:p>
            <a:r>
              <a:rPr lang="sv-SE" dirty="0" smtClean="0"/>
              <a:t>* Ingen person förlorar och ingen vinner.</a:t>
            </a:r>
          </a:p>
          <a:p>
            <a:r>
              <a:rPr lang="sv-SE" dirty="0" smtClean="0"/>
              <a:t>* Kompromissa innebär att splittra upp olikheter, utbyta förmåner eller snabbt söka en mittposition.</a:t>
            </a:r>
          </a:p>
          <a:p>
            <a:r>
              <a:rPr lang="sv-SE" dirty="0" smtClean="0"/>
              <a:t>* Karaktäristiskt att båda förlorar lika mycket för att uppnå något.</a:t>
            </a:r>
          </a:p>
          <a:p>
            <a:r>
              <a:rPr lang="sv-SE" dirty="0" smtClean="0"/>
              <a:t>* Kompromissaren är angelägen om att upprätthålla produktiva relationer med andra.</a:t>
            </a:r>
          </a:p>
          <a:p>
            <a:endParaRPr lang="sv-SE" dirty="0" smtClean="0"/>
          </a:p>
          <a:p>
            <a:r>
              <a:rPr lang="sv-SE" b="1" smtClean="0"/>
              <a:t>Relationen något viktigare än resultatet</a:t>
            </a:r>
          </a:p>
          <a:p>
            <a:endParaRPr lang="sv-SE" smtClean="0">
              <a:solidFill>
                <a:srgbClr val="FF00FF"/>
              </a:solidFill>
            </a:endParaRPr>
          </a:p>
          <a:p>
            <a:r>
              <a:rPr lang="sv-SE" dirty="0" smtClean="0">
                <a:solidFill>
                  <a:srgbClr val="FF00FF"/>
                </a:solidFill>
              </a:rPr>
              <a:t>Kämpa</a:t>
            </a:r>
          </a:p>
          <a:p>
            <a:r>
              <a:rPr lang="sv-SE" b="1" dirty="0" smtClean="0"/>
              <a:t>* </a:t>
            </a:r>
            <a:r>
              <a:rPr lang="sv-SE" dirty="0" smtClean="0"/>
              <a:t>Innebär att man fullföljer sina egna mål på den andres bekostnad</a:t>
            </a:r>
          </a:p>
          <a:p>
            <a:r>
              <a:rPr lang="sv-SE" dirty="0" smtClean="0"/>
              <a:t>* Maktorienterat sätt för att vinna fördelar </a:t>
            </a:r>
          </a:p>
          <a:p>
            <a:r>
              <a:rPr lang="sv-SE" dirty="0" smtClean="0"/>
              <a:t>* Använder kraft eller auktoritet, sin förmåga att argumentera, sin rang eller    position</a:t>
            </a:r>
          </a:p>
          <a:p>
            <a:r>
              <a:rPr lang="sv-SE" dirty="0" smtClean="0"/>
              <a:t>* Håller inne favörer, tillgriper ekonomiska sanktioner, t o m en liten bluff för att vinna</a:t>
            </a:r>
          </a:p>
          <a:p>
            <a:r>
              <a:rPr lang="sv-SE" dirty="0" smtClean="0"/>
              <a:t>* En person som klar vinnare  och den andre som förlorare</a:t>
            </a:r>
          </a:p>
          <a:p>
            <a:endParaRPr lang="sv-SE" dirty="0" smtClean="0"/>
          </a:p>
          <a:p>
            <a:r>
              <a:rPr lang="sv-SE" b="1" dirty="0" smtClean="0"/>
              <a:t>Resultatet är viktigare än relationen</a:t>
            </a:r>
          </a:p>
          <a:p>
            <a:endParaRPr lang="sv-SE" b="1" dirty="0" smtClean="0"/>
          </a:p>
          <a:p>
            <a:r>
              <a:rPr lang="sv-SE" b="1" dirty="0" smtClean="0">
                <a:solidFill>
                  <a:srgbClr val="FF00FF"/>
                </a:solidFill>
              </a:rPr>
              <a:t>Lösa problem</a:t>
            </a:r>
          </a:p>
          <a:p>
            <a:endParaRPr lang="sv-SE" b="1" dirty="0" smtClean="0"/>
          </a:p>
          <a:p>
            <a:r>
              <a:rPr lang="sv-SE" b="1" dirty="0" smtClean="0"/>
              <a:t>* </a:t>
            </a:r>
            <a:r>
              <a:rPr lang="sv-SE" dirty="0" smtClean="0"/>
              <a:t>Vinna-vinna sätt vid konfliktlösning</a:t>
            </a:r>
          </a:p>
          <a:p>
            <a:r>
              <a:rPr lang="sv-SE" dirty="0" smtClean="0"/>
              <a:t>* Parterna träffas för att diskutera sina likheter och olikheter i uppfattningarna</a:t>
            </a:r>
          </a:p>
          <a:p>
            <a:pPr marL="285750" indent="-285750">
              <a:buFont typeface="Arial" charset="0"/>
              <a:buChar char="•"/>
            </a:pPr>
            <a:r>
              <a:rPr lang="sv-SE" dirty="0" smtClean="0"/>
              <a:t>Båda tar lika ansvar för att identifiera de underliggande behoven för båda parter och att </a:t>
            </a:r>
          </a:p>
          <a:p>
            <a:r>
              <a:rPr lang="sv-SE" dirty="0" smtClean="0"/>
              <a:t>     finna alternativ som </a:t>
            </a:r>
            <a:r>
              <a:rPr lang="sv-SE" dirty="0" err="1" smtClean="0"/>
              <a:t>tillfredställer</a:t>
            </a:r>
            <a:r>
              <a:rPr lang="sv-SE" dirty="0" smtClean="0"/>
              <a:t> dessa</a:t>
            </a:r>
          </a:p>
          <a:p>
            <a:r>
              <a:rPr lang="sv-SE" dirty="0" smtClean="0"/>
              <a:t>* Det innebär också att finna kreativa lösningar på ett problem mellan olika personer</a:t>
            </a:r>
          </a:p>
          <a:p>
            <a:endParaRPr lang="sv-SE" dirty="0" smtClean="0"/>
          </a:p>
          <a:p>
            <a:r>
              <a:rPr lang="sv-SE" b="1" dirty="0" smtClean="0"/>
              <a:t>Resultat och relation lika viktiga</a:t>
            </a:r>
          </a:p>
          <a:p>
            <a:r>
              <a:rPr lang="sv-SE" b="1" dirty="0" smtClean="0">
                <a:solidFill>
                  <a:srgbClr val="FF00FF"/>
                </a:solidFill>
              </a:rPr>
              <a:t>Mildra</a:t>
            </a:r>
          </a:p>
          <a:p>
            <a:r>
              <a:rPr lang="sv-SE" b="1" dirty="0" smtClean="0"/>
              <a:t>* </a:t>
            </a:r>
            <a:r>
              <a:rPr lang="sv-SE" dirty="0" smtClean="0"/>
              <a:t>Finna acceptabel lösning som delvis tillfredsställer båda parter</a:t>
            </a:r>
          </a:p>
          <a:p>
            <a:pPr marL="285750" indent="-285750">
              <a:buFont typeface="Arial" charset="0"/>
              <a:buChar char="•"/>
            </a:pPr>
            <a:r>
              <a:rPr lang="sv-SE" dirty="0" smtClean="0"/>
              <a:t>Varje part ger upp någonting och får samtidigt några mål  eller behov tillgodosedda. </a:t>
            </a:r>
          </a:p>
          <a:p>
            <a:r>
              <a:rPr lang="sv-SE" dirty="0" smtClean="0"/>
              <a:t>      En slags rättsinnighet.</a:t>
            </a:r>
          </a:p>
          <a:p>
            <a:r>
              <a:rPr lang="sv-SE" dirty="0" smtClean="0"/>
              <a:t>* Ingen person förlorar och ingen vinner.</a:t>
            </a:r>
          </a:p>
          <a:p>
            <a:r>
              <a:rPr lang="sv-SE" dirty="0" smtClean="0"/>
              <a:t>* Kompromissa innebär att splittra upp olikheter, utbyta förmåner eller snabbt söka en mittposition.</a:t>
            </a:r>
          </a:p>
          <a:p>
            <a:r>
              <a:rPr lang="sv-SE" dirty="0" smtClean="0"/>
              <a:t>* Karaktäristiskt att båda förlorar lika mycket för att uppnå något.</a:t>
            </a:r>
          </a:p>
          <a:p>
            <a:r>
              <a:rPr lang="sv-SE" dirty="0" smtClean="0"/>
              <a:t>* Kompromissaren är angelägen om att upprätthålla produktiva relationer med andra.</a:t>
            </a:r>
          </a:p>
          <a:p>
            <a:endParaRPr lang="sv-SE" dirty="0" smtClean="0"/>
          </a:p>
          <a:p>
            <a:r>
              <a:rPr lang="sv-SE" b="1" dirty="0" smtClean="0"/>
              <a:t>Relationen något viktigare än resultatet</a:t>
            </a:r>
          </a:p>
          <a:p>
            <a:endParaRPr lang="sv-SE" b="1" dirty="0" smtClean="0"/>
          </a:p>
          <a:p>
            <a:r>
              <a:rPr lang="sv-SE" b="1" dirty="0" smtClean="0">
                <a:solidFill>
                  <a:srgbClr val="FF00FF"/>
                </a:solidFill>
              </a:rPr>
              <a:t>Undvika</a:t>
            </a:r>
          </a:p>
          <a:p>
            <a:r>
              <a:rPr lang="sv-SE" dirty="0" smtClean="0"/>
              <a:t>* Individen talar inte om sin egen inställning</a:t>
            </a:r>
          </a:p>
          <a:p>
            <a:r>
              <a:rPr lang="sv-SE" dirty="0" smtClean="0"/>
              <a:t>* Konflikten ignoreras eller undertrycks</a:t>
            </a:r>
          </a:p>
          <a:p>
            <a:r>
              <a:rPr lang="sv-SE" dirty="0" smtClean="0"/>
              <a:t>* Undviker eller håller tillbaka sina känslor och sin uppfattning</a:t>
            </a:r>
          </a:p>
          <a:p>
            <a:pPr marL="285750" indent="-285750">
              <a:buFont typeface="Arial" charset="0"/>
              <a:buChar char="•"/>
            </a:pPr>
            <a:r>
              <a:rPr lang="sv-SE" dirty="0" smtClean="0"/>
              <a:t>Skjuter upp att tackla konflikten till ett senare, bättre tillfälle eller att man drar sig undan </a:t>
            </a:r>
          </a:p>
          <a:p>
            <a:r>
              <a:rPr lang="sv-SE" dirty="0" smtClean="0"/>
              <a:t>      en hotande situation</a:t>
            </a:r>
          </a:p>
          <a:p>
            <a:pPr marL="285750" indent="-285750">
              <a:buFont typeface="Arial" charset="0"/>
              <a:buChar char="•"/>
            </a:pPr>
            <a:r>
              <a:rPr lang="sv-SE" dirty="0" smtClean="0"/>
              <a:t>Motvilja mot individuella konflikter och spel med vinnare och förlorare. Konflikten aldrig </a:t>
            </a:r>
          </a:p>
          <a:p>
            <a:r>
              <a:rPr lang="sv-SE" dirty="0" smtClean="0"/>
              <a:t>     blir helt löst, ligger latent och dyker upp igen om de två parterna regelbundet kommer</a:t>
            </a:r>
          </a:p>
          <a:p>
            <a:r>
              <a:rPr lang="sv-SE" dirty="0" smtClean="0"/>
              <a:t>      i kontakt med varandra</a:t>
            </a:r>
          </a:p>
          <a:p>
            <a:endParaRPr lang="sv-SE" dirty="0" smtClean="0"/>
          </a:p>
        </p:txBody>
      </p:sp>
      <p:sp>
        <p:nvSpPr>
          <p:cNvPr id="4" name="Platshållare för bildnummer 3"/>
          <p:cNvSpPr>
            <a:spLocks noGrp="1"/>
          </p:cNvSpPr>
          <p:nvPr>
            <p:ph type="sldNum" sz="quarter" idx="10"/>
          </p:nvPr>
        </p:nvSpPr>
        <p:spPr/>
        <p:txBody>
          <a:bodyPr/>
          <a:lstStyle/>
          <a:p>
            <a:fld id="{C7EE59B7-8F53-4194-A880-207D1F21C26C}" type="slidenum">
              <a:rPr lang="sv-SE" smtClean="0"/>
              <a:t>29</a:t>
            </a:fld>
            <a:endParaRPr lang="sv-SE" dirty="0"/>
          </a:p>
        </p:txBody>
      </p:sp>
    </p:spTree>
    <p:extLst>
      <p:ext uri="{BB962C8B-B14F-4D97-AF65-F5344CB8AC3E}">
        <p14:creationId xmlns:p14="http://schemas.microsoft.com/office/powerpoint/2010/main" val="2782690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smtClean="0"/>
              <a:t>Projektion:</a:t>
            </a:r>
          </a:p>
          <a:p>
            <a:pPr rtl="0"/>
            <a:r>
              <a:rPr lang="sv-SE" dirty="0" smtClean="0"/>
              <a:t>Att omedvetet lägga över förbjudna känslor och egenskaper på andra. Denna försvarsmekanism är oftast i själviska syften för att kasta bort skulden från oss själva genom att beskylla någon annan för det vi själva egentligen är. </a:t>
            </a:r>
            <a:r>
              <a:rPr lang="sv-SE" i="1" dirty="0" smtClean="0"/>
              <a:t>Syndabockstänkandet</a:t>
            </a:r>
            <a:r>
              <a:rPr lang="sv-SE" dirty="0" smtClean="0"/>
              <a:t>, som även finns på kollektiv nivå och som kan utnyttjas av politiska eller religiösa ledare har och har gett oerhörda konsekvenser i den mänskliga historien, kan bero både på förskjutning eller projektion. Ett helt land, en folkgrupp eller anhängarna av en specifik religion kan </a:t>
            </a:r>
            <a:r>
              <a:rPr lang="sv-SE" dirty="0" smtClean="0">
                <a:hlinkClick r:id="rId3" tooltip="Demonisering"/>
              </a:rPr>
              <a:t>demoniseras</a:t>
            </a:r>
            <a:r>
              <a:rPr lang="sv-SE" dirty="0" smtClean="0"/>
              <a:t>.</a:t>
            </a:r>
          </a:p>
          <a:p>
            <a:pPr rtl="0"/>
            <a:r>
              <a:rPr lang="sv-SE" dirty="0" smtClean="0"/>
              <a:t>En person bortförklarar den rasism som gett upphov till ett mord på någon av annan etnisk härkomst genom att skylla på värderingar i den mördades kultur. Detta istället för att kännas vid den främlingsfientlighet som personen är en del av och vilken föranlett mordet på en annan människa.</a:t>
            </a:r>
          </a:p>
          <a:p>
            <a:pPr rtl="0"/>
            <a:r>
              <a:rPr lang="sv-SE" dirty="0" smtClean="0"/>
              <a:t>Barnet slår huvudet i bordet och bli arg på bordet. Barnet sticker sig på en kaktus men upplever att det var blomman som bet henne.</a:t>
            </a:r>
          </a:p>
          <a:p>
            <a:endParaRPr lang="sv-SE" dirty="0" smtClean="0"/>
          </a:p>
          <a:p>
            <a:pPr rtl="0"/>
            <a:r>
              <a:rPr lang="sv-SE" b="1" dirty="0" smtClean="0"/>
              <a:t>Reaktionsbildning[</a:t>
            </a:r>
            <a:r>
              <a:rPr lang="sv-SE" b="1" dirty="0" smtClean="0">
                <a:hlinkClick r:id="rId4" tooltip="Redigera avsnitt: Reaktionsbildning"/>
              </a:rPr>
              <a:t>redigera</a:t>
            </a:r>
            <a:r>
              <a:rPr lang="sv-SE" b="1" dirty="0" smtClean="0"/>
              <a:t> | </a:t>
            </a:r>
            <a:r>
              <a:rPr lang="sv-SE" b="1" dirty="0" smtClean="0">
                <a:hlinkClick r:id="rId5" tooltip="Redigera avsnitt: Reaktionsbildning"/>
              </a:rPr>
              <a:t>redigera </a:t>
            </a:r>
            <a:r>
              <a:rPr lang="sv-SE" b="1" dirty="0" err="1" smtClean="0">
                <a:hlinkClick r:id="rId5" tooltip="Redigera avsnitt: Reaktionsbildning"/>
              </a:rPr>
              <a:t>wikitext</a:t>
            </a:r>
            <a:r>
              <a:rPr lang="sv-SE" b="1" dirty="0" smtClean="0"/>
              <a:t>]</a:t>
            </a:r>
          </a:p>
          <a:p>
            <a:pPr rtl="0"/>
            <a:r>
              <a:rPr lang="sv-SE" i="1" dirty="0" smtClean="0"/>
              <a:t>Huvudartikel: </a:t>
            </a:r>
            <a:r>
              <a:rPr lang="sv-SE" i="1" dirty="0" smtClean="0">
                <a:hlinkClick r:id="rId6" tooltip="Reaktionsbildning"/>
              </a:rPr>
              <a:t>Reaktionsbildning</a:t>
            </a:r>
            <a:endParaRPr lang="sv-SE" dirty="0" smtClean="0"/>
          </a:p>
          <a:p>
            <a:pPr rtl="0"/>
            <a:r>
              <a:rPr lang="sv-SE" dirty="0" smtClean="0"/>
              <a:t>Människors känslor är </a:t>
            </a:r>
            <a:r>
              <a:rPr lang="sv-SE" dirty="0" smtClean="0">
                <a:hlinkClick r:id="rId7" tooltip="Ambivalens"/>
              </a:rPr>
              <a:t>ambivalenta</a:t>
            </a:r>
            <a:r>
              <a:rPr lang="sv-SE" dirty="0" smtClean="0"/>
              <a:t>. När reaktionsbildning sker bejakas endast en av de motstridiga känslorna medan den andra undertrycks. Individen vänder en förbjuden eller obehaglig tanke, impuls eller känsla till dess motsats.</a:t>
            </a:r>
          </a:p>
          <a:p>
            <a:pPr rtl="0"/>
            <a:r>
              <a:rPr lang="sv-SE" dirty="0" smtClean="0"/>
              <a:t>En mycket vanlig första reaktion vid en förälskelse som man inte vet är besvarad är att övertyga sig om eller åtminstone försöka spela likgiltig och ointresserad. "Kärlek börjar alltid med bråk", säger man ibland om barn, men vuxna kan uppvisa ett liknande beteende.</a:t>
            </a:r>
          </a:p>
          <a:p>
            <a:pPr rtl="0"/>
            <a:r>
              <a:rPr lang="sv-SE" dirty="0" smtClean="0"/>
              <a:t>En mamma känner både kärlek och vrede gentemot sina barn. Men hon tillåter sig inte känna vreden eftersom den inte är socialt accepterad. Därför tränger hon bort vreden med hjälp av kärleken. Mamman lever sitt liv för barnens skull och offrar mycket för dem. Men samtidigt vill hon att det hon offrat ska uppmärksammas. Barnen får en så kallad </a:t>
            </a:r>
            <a:r>
              <a:rPr lang="sv-SE" dirty="0" smtClean="0">
                <a:hlinkClick r:id="rId8" tooltip="Martyrmoder [inte skriven än]"/>
              </a:rPr>
              <a:t>martyrmoder</a:t>
            </a:r>
            <a:r>
              <a:rPr lang="sv-SE" dirty="0" smtClean="0"/>
              <a:t>. Hon hindrar barnen att känna vrede gentemot henne genom att hon själv aldrig visar någon. Trots barnen känner att kärleken inte är helt äkta, står de maktlösa inför henne.</a:t>
            </a:r>
          </a:p>
          <a:p>
            <a:pPr rtl="0"/>
            <a:r>
              <a:rPr lang="sv-SE" dirty="0" smtClean="0"/>
              <a:t>Rädsla inför döden kan uttrycka sig i en tuff attityd och </a:t>
            </a:r>
            <a:r>
              <a:rPr lang="sv-SE" dirty="0" smtClean="0">
                <a:hlinkClick r:id="rId9" tooltip="Dödsförakt [inte skriven än]"/>
              </a:rPr>
              <a:t>dödsförakt</a:t>
            </a:r>
            <a:r>
              <a:rPr lang="sv-SE" dirty="0" smtClean="0"/>
              <a:t>.</a:t>
            </a:r>
          </a:p>
          <a:p>
            <a:pPr rtl="0"/>
            <a:r>
              <a:rPr lang="sv-SE" dirty="0" smtClean="0"/>
              <a:t>En </a:t>
            </a:r>
            <a:r>
              <a:rPr lang="sv-SE" dirty="0" smtClean="0">
                <a:hlinkClick r:id="rId10" tooltip="Homosexualitet"/>
              </a:rPr>
              <a:t>homosexuell</a:t>
            </a:r>
            <a:r>
              <a:rPr lang="sv-SE" dirty="0" smtClean="0"/>
              <a:t> person som inte klarar av att erkänna det blir en ivrig förespråkare för att homosexualitet är sjukligt och borde förbjudas.</a:t>
            </a:r>
          </a:p>
          <a:p>
            <a:endParaRPr lang="sv-SE" dirty="0" smtClean="0"/>
          </a:p>
          <a:p>
            <a:pPr rtl="0"/>
            <a:r>
              <a:rPr lang="sv-SE" b="1" dirty="0" smtClean="0"/>
              <a:t>Reaktionsbildning[</a:t>
            </a:r>
            <a:r>
              <a:rPr lang="sv-SE" b="1" dirty="0" smtClean="0">
                <a:hlinkClick r:id="rId4" tooltip="Redigera avsnitt: Reaktionsbildning"/>
              </a:rPr>
              <a:t>redigera</a:t>
            </a:r>
            <a:r>
              <a:rPr lang="sv-SE" b="1" dirty="0" smtClean="0"/>
              <a:t> | </a:t>
            </a:r>
            <a:r>
              <a:rPr lang="sv-SE" b="1" dirty="0" smtClean="0">
                <a:hlinkClick r:id="rId5" tooltip="Redigera avsnitt: Reaktionsbildning"/>
              </a:rPr>
              <a:t>redigera </a:t>
            </a:r>
            <a:r>
              <a:rPr lang="sv-SE" b="1" dirty="0" err="1" smtClean="0">
                <a:hlinkClick r:id="rId5" tooltip="Redigera avsnitt: Reaktionsbildning"/>
              </a:rPr>
              <a:t>wikitext</a:t>
            </a:r>
            <a:r>
              <a:rPr lang="sv-SE" b="1" dirty="0" smtClean="0"/>
              <a:t>]</a:t>
            </a:r>
          </a:p>
          <a:p>
            <a:pPr rtl="0"/>
            <a:r>
              <a:rPr lang="sv-SE" i="1" dirty="0" smtClean="0"/>
              <a:t>Huvudartikel: </a:t>
            </a:r>
            <a:r>
              <a:rPr lang="sv-SE" i="1" dirty="0" smtClean="0">
                <a:hlinkClick r:id="rId6" tooltip="Reaktionsbildning"/>
              </a:rPr>
              <a:t>Reaktionsbildning</a:t>
            </a:r>
            <a:endParaRPr lang="sv-SE" dirty="0" smtClean="0"/>
          </a:p>
          <a:p>
            <a:pPr rtl="0"/>
            <a:r>
              <a:rPr lang="sv-SE" dirty="0" smtClean="0"/>
              <a:t>Människors känslor är </a:t>
            </a:r>
            <a:r>
              <a:rPr lang="sv-SE" dirty="0" smtClean="0">
                <a:hlinkClick r:id="rId7" tooltip="Ambivalens"/>
              </a:rPr>
              <a:t>ambivalenta</a:t>
            </a:r>
            <a:r>
              <a:rPr lang="sv-SE" dirty="0" smtClean="0"/>
              <a:t>. När reaktionsbildning sker bejakas endast en av de motstridiga känslorna medan den andra undertrycks. Individen vänder en förbjuden eller obehaglig tanke, impuls eller känsla till dess motsats.</a:t>
            </a:r>
          </a:p>
          <a:p>
            <a:pPr rtl="0"/>
            <a:r>
              <a:rPr lang="sv-SE" dirty="0" smtClean="0"/>
              <a:t>En mycket vanlig första reaktion vid en förälskelse som man inte vet är besvarad är att övertyga sig om eller åtminstone försöka spela likgiltig och ointresserad. "Kärlek börjar alltid med bråk", säger man ibland om barn, men vuxna kan uppvisa ett liknande beteende.</a:t>
            </a:r>
          </a:p>
          <a:p>
            <a:pPr rtl="0"/>
            <a:r>
              <a:rPr lang="sv-SE" dirty="0" smtClean="0"/>
              <a:t>En mamma känner både kärlek och vrede gentemot sina barn. Men hon tillåter sig inte känna vreden eftersom den inte är socialt accepterad. Därför tränger hon bort vreden med hjälp av kärleken. Mamman lever sitt liv för barnens skull och offrar mycket för dem. Men samtidigt vill hon att det hon offrat ska uppmärksammas. Barnen får en så kallad </a:t>
            </a:r>
            <a:r>
              <a:rPr lang="sv-SE" dirty="0" smtClean="0">
                <a:hlinkClick r:id="rId8" tooltip="Martyrmoder [inte skriven än]"/>
              </a:rPr>
              <a:t>martyrmoder</a:t>
            </a:r>
            <a:r>
              <a:rPr lang="sv-SE" dirty="0" smtClean="0"/>
              <a:t>. Hon hindrar barnen att känna vrede gentemot henne genom att hon själv aldrig visar någon. Trots barnen känner att kärleken inte är helt äkta, står de maktlösa inför henne.</a:t>
            </a:r>
          </a:p>
          <a:p>
            <a:pPr rtl="0"/>
            <a:r>
              <a:rPr lang="sv-SE" dirty="0" smtClean="0"/>
              <a:t>Rädsla inför döden kan uttrycka sig i en tuff attityd och </a:t>
            </a:r>
            <a:r>
              <a:rPr lang="sv-SE" dirty="0" smtClean="0">
                <a:hlinkClick r:id="rId9" tooltip="Dödsförakt [inte skriven än]"/>
              </a:rPr>
              <a:t>dödsförakt</a:t>
            </a:r>
            <a:r>
              <a:rPr lang="sv-SE" dirty="0" smtClean="0"/>
              <a:t>.</a:t>
            </a:r>
          </a:p>
          <a:p>
            <a:pPr rtl="0"/>
            <a:r>
              <a:rPr lang="sv-SE" dirty="0" smtClean="0"/>
              <a:t>En </a:t>
            </a:r>
            <a:r>
              <a:rPr lang="sv-SE" dirty="0" smtClean="0">
                <a:hlinkClick r:id="rId10" tooltip="Homosexualitet"/>
              </a:rPr>
              <a:t>homosexuell</a:t>
            </a:r>
            <a:r>
              <a:rPr lang="sv-SE" dirty="0" smtClean="0"/>
              <a:t> person som inte klarar av att erkänna det blir en ivrig förespråkare för att homosexualitet är sjukligt och borde förbjudas.</a:t>
            </a:r>
          </a:p>
          <a:p>
            <a:endParaRPr lang="sv-SE" dirty="0" smtClean="0"/>
          </a:p>
          <a:p>
            <a:pPr rtl="0"/>
            <a:r>
              <a:rPr lang="sv-SE" b="1" dirty="0" smtClean="0"/>
              <a:t>Regression[</a:t>
            </a:r>
            <a:r>
              <a:rPr lang="sv-SE" b="1" dirty="0" smtClean="0">
                <a:hlinkClick r:id="rId11" tooltip="Redigera avsnitt: Regression"/>
              </a:rPr>
              <a:t>redigera</a:t>
            </a:r>
            <a:r>
              <a:rPr lang="sv-SE" b="1" dirty="0" smtClean="0"/>
              <a:t> | </a:t>
            </a:r>
            <a:r>
              <a:rPr lang="sv-SE" b="1" dirty="0" smtClean="0">
                <a:hlinkClick r:id="rId12" tooltip="Redigera avsnitt: Regression"/>
              </a:rPr>
              <a:t>redigera </a:t>
            </a:r>
            <a:r>
              <a:rPr lang="sv-SE" b="1" dirty="0" err="1" smtClean="0">
                <a:hlinkClick r:id="rId12" tooltip="Redigera avsnitt: Regression"/>
              </a:rPr>
              <a:t>wikitext</a:t>
            </a:r>
            <a:r>
              <a:rPr lang="sv-SE" b="1" dirty="0" smtClean="0"/>
              <a:t>]</a:t>
            </a:r>
          </a:p>
          <a:p>
            <a:pPr rtl="0"/>
            <a:r>
              <a:rPr lang="sv-SE" i="1" dirty="0" smtClean="0"/>
              <a:t>Huvudartikel: </a:t>
            </a:r>
            <a:r>
              <a:rPr lang="sv-SE" i="1" dirty="0" smtClean="0">
                <a:hlinkClick r:id="rId13" tooltip="Regression (psykologi)"/>
              </a:rPr>
              <a:t>Regression (psykologi)</a:t>
            </a:r>
            <a:endParaRPr lang="sv-SE" dirty="0" smtClean="0"/>
          </a:p>
          <a:p>
            <a:pPr rtl="0"/>
            <a:r>
              <a:rPr lang="sv-SE" dirty="0" smtClean="0"/>
              <a:t>Man går tillbaka till ett tidigare stadium i utvecklingen. En person kan handskas med en för stark psykisk påfrestning genom att "gå i barndom" eller bete sig omoget. Det är vanligt inom sjukvården där patienter kan bli som barn igen.</a:t>
            </a:r>
          </a:p>
          <a:p>
            <a:pPr rtl="0"/>
            <a:r>
              <a:rPr lang="sv-SE" dirty="0" smtClean="0"/>
              <a:t>Exempel på regression:</a:t>
            </a:r>
          </a:p>
          <a:p>
            <a:pPr rtl="0"/>
            <a:r>
              <a:rPr lang="sv-SE" dirty="0" smtClean="0"/>
              <a:t>Åldringar som får hjälp med toalett och klädnad kan genomgå och glömma bort hur de ska göra dessa saker. Det kan leda till en så kallad </a:t>
            </a:r>
            <a:r>
              <a:rPr lang="sv-SE" dirty="0" err="1" smtClean="0">
                <a:hlinkClick r:id="rId14" tooltip="Pseudodemens [inte skriven än]"/>
              </a:rPr>
              <a:t>pseudodemens</a:t>
            </a:r>
            <a:r>
              <a:rPr lang="sv-SE" dirty="0" smtClean="0"/>
              <a:t>.</a:t>
            </a:r>
          </a:p>
          <a:p>
            <a:pPr rtl="0"/>
            <a:r>
              <a:rPr lang="sv-SE" dirty="0" smtClean="0"/>
              <a:t>Ett barn som får ett syskon och inte är redo för rivaliteten om föräldrarnas kärlek med det nya barnen kan gå tillbaka i utveckling. Det kan börja kissa på sig, vilja ha nappflaska igen och börja krypa.</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30</a:t>
            </a:fld>
            <a:endParaRPr lang="sv-SE" dirty="0"/>
          </a:p>
        </p:txBody>
      </p:sp>
    </p:spTree>
    <p:extLst>
      <p:ext uri="{BB962C8B-B14F-4D97-AF65-F5344CB8AC3E}">
        <p14:creationId xmlns:p14="http://schemas.microsoft.com/office/powerpoint/2010/main" val="96363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Förväntningar</a:t>
            </a:r>
          </a:p>
          <a:p>
            <a:r>
              <a:rPr lang="sv-SE" dirty="0" smtClean="0"/>
              <a:t>Vad ska vi bidra med?</a:t>
            </a:r>
          </a:p>
          <a:p>
            <a:r>
              <a:rPr lang="sv-SE" dirty="0" smtClean="0"/>
              <a:t>Sekretess</a:t>
            </a:r>
          </a:p>
          <a:p>
            <a:r>
              <a:rPr lang="sv-SE" dirty="0" smtClean="0"/>
              <a:t>Möteskultur</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3</a:t>
            </a:fld>
            <a:endParaRPr lang="sv-SE" dirty="0"/>
          </a:p>
        </p:txBody>
      </p:sp>
    </p:spTree>
    <p:extLst>
      <p:ext uri="{BB962C8B-B14F-4D97-AF65-F5344CB8AC3E}">
        <p14:creationId xmlns:p14="http://schemas.microsoft.com/office/powerpoint/2010/main" val="186870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Hjärnas</a:t>
            </a:r>
            <a:r>
              <a:rPr lang="sv-SE" baseline="0" dirty="0" smtClean="0"/>
              <a:t> struktur påverkar oss. När vi är stressade agerar vi mer primitivt och det påverkar det vår kommunikation. Vi reagerar på olika sätt.</a:t>
            </a:r>
          </a:p>
          <a:p>
            <a:r>
              <a:rPr lang="sv-SE" baseline="0" dirty="0" err="1" smtClean="0"/>
              <a:t>Neuroledarskap</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31</a:t>
            </a:fld>
            <a:endParaRPr lang="sv-SE" dirty="0"/>
          </a:p>
        </p:txBody>
      </p:sp>
    </p:spTree>
    <p:extLst>
      <p:ext uri="{BB962C8B-B14F-4D97-AF65-F5344CB8AC3E}">
        <p14:creationId xmlns:p14="http://schemas.microsoft.com/office/powerpoint/2010/main" val="260755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7EE59B7-8F53-4194-A880-207D1F21C26C}" type="slidenum">
              <a:rPr lang="sv-SE" smtClean="0"/>
              <a:t>32</a:t>
            </a:fld>
            <a:endParaRPr lang="sv-SE" dirty="0"/>
          </a:p>
        </p:txBody>
      </p:sp>
    </p:spTree>
    <p:extLst>
      <p:ext uri="{BB962C8B-B14F-4D97-AF65-F5344CB8AC3E}">
        <p14:creationId xmlns:p14="http://schemas.microsoft.com/office/powerpoint/2010/main" val="2016103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Övning utifrån trestegsmodellen</a:t>
            </a:r>
            <a:r>
              <a:rPr lang="sv-SE" sz="1200" baseline="0" dirty="0" smtClean="0"/>
              <a:t> arbetar två och två, där en är medarbetare och en är chef. Förutom er två kommer en att observera övningen och utfallet. Saker att observera är vilken konfliktstil medarbetaren intar. 3 grupper, läs igenom 5 min, genomförande av övning 3 * 5-10 min, feedback </a:t>
            </a:r>
            <a:r>
              <a:rPr lang="sv-SE" sz="1200" baseline="0" dirty="0" err="1" smtClean="0"/>
              <a:t>ef</a:t>
            </a:r>
            <a:r>
              <a:rPr lang="sv-SE" sz="1200" baseline="0" dirty="0" smtClean="0"/>
              <a:t> varje 5*3 = 45 min</a:t>
            </a:r>
            <a:endParaRPr lang="sv-SE" sz="1200" dirty="0" smtClean="0"/>
          </a:p>
          <a:p>
            <a:pPr marL="0" indent="0">
              <a:buNone/>
            </a:pPr>
            <a:r>
              <a:rPr lang="sv-SE" sz="1200" dirty="0" smtClean="0"/>
              <a:t>Ge möjlighet för personen att tala om hur den uppfattar situationen men ha samtidigt fokus på ditt uppdrag Ex att tala om vilka förväntningar och krav som finns från arbetsgivaren framöver, berätta vad som händer om det inte sker en förändring </a:t>
            </a:r>
          </a:p>
          <a:p>
            <a:pPr marL="0" indent="0">
              <a:buNone/>
            </a:pPr>
            <a:r>
              <a:rPr lang="sv-SE" sz="1200" dirty="0" smtClean="0"/>
              <a:t>Lyssna. Även när det upprepas gång efter gång </a:t>
            </a:r>
          </a:p>
          <a:p>
            <a:pPr marL="0" indent="0">
              <a:buNone/>
            </a:pPr>
            <a:r>
              <a:rPr lang="sv-SE" sz="1200" dirty="0" smtClean="0"/>
              <a:t>Ta emot de olika reaktionerna genom att lyssna.</a:t>
            </a:r>
          </a:p>
          <a:p>
            <a:pPr marL="0" indent="0">
              <a:buNone/>
            </a:pPr>
            <a:r>
              <a:rPr lang="sv-SE" sz="1200" dirty="0" smtClean="0"/>
              <a:t>Bekräfta känslorna. ”Jag ser att du är ledsen” </a:t>
            </a:r>
          </a:p>
          <a:p>
            <a:pPr marL="0" indent="0">
              <a:buNone/>
            </a:pPr>
            <a:r>
              <a:rPr lang="sv-SE" sz="1200" dirty="0" smtClean="0"/>
              <a:t>”Jag förstår att man kan känna att det är orättvist” </a:t>
            </a:r>
          </a:p>
          <a:p>
            <a:pPr marL="0" indent="0">
              <a:buNone/>
            </a:pPr>
            <a:r>
              <a:rPr lang="sv-SE" sz="1200" dirty="0" smtClean="0"/>
              <a:t>Använd enkla ord </a:t>
            </a:r>
          </a:p>
          <a:p>
            <a:pPr marL="0" indent="0">
              <a:buNone/>
            </a:pPr>
            <a:r>
              <a:rPr lang="sv-SE" sz="1200" dirty="0" smtClean="0"/>
              <a:t>Deras bedömning om det är stort eller inte, om det är fel beslut eller inte är deras upplevelse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33</a:t>
            </a:fld>
            <a:endParaRPr lang="sv-SE" dirty="0"/>
          </a:p>
        </p:txBody>
      </p:sp>
    </p:spTree>
    <p:extLst>
      <p:ext uri="{BB962C8B-B14F-4D97-AF65-F5344CB8AC3E}">
        <p14:creationId xmlns:p14="http://schemas.microsoft.com/office/powerpoint/2010/main" val="340492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Sändare – mottagare</a:t>
            </a:r>
          </a:p>
          <a:p>
            <a:r>
              <a:rPr lang="sv-SE" dirty="0" smtClean="0"/>
              <a:t>Filter </a:t>
            </a:r>
          </a:p>
          <a:p>
            <a:r>
              <a:rPr lang="sv-SE" dirty="0" smtClean="0"/>
              <a:t>Tolkning av budskap</a:t>
            </a:r>
          </a:p>
          <a:p>
            <a:r>
              <a:rPr lang="sv-SE" dirty="0" smtClean="0"/>
              <a:t>Återkoppling</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4</a:t>
            </a:fld>
            <a:endParaRPr lang="sv-SE" dirty="0"/>
          </a:p>
        </p:txBody>
      </p:sp>
    </p:spTree>
    <p:extLst>
      <p:ext uri="{BB962C8B-B14F-4D97-AF65-F5344CB8AC3E}">
        <p14:creationId xmlns:p14="http://schemas.microsoft.com/office/powerpoint/2010/main" val="80866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5</a:t>
            </a:fld>
            <a:endParaRPr lang="sv-SE" dirty="0"/>
          </a:p>
        </p:txBody>
      </p:sp>
    </p:spTree>
    <p:extLst>
      <p:ext uri="{BB962C8B-B14F-4D97-AF65-F5344CB8AC3E}">
        <p14:creationId xmlns:p14="http://schemas.microsoft.com/office/powerpoint/2010/main" val="122149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är det som påverkar oss?</a:t>
            </a:r>
          </a:p>
          <a:p>
            <a:r>
              <a:rPr lang="sv-SE" dirty="0" smtClean="0"/>
              <a:t>Kultur, struktur</a:t>
            </a:r>
            <a:r>
              <a:rPr lang="sv-SE" baseline="0" dirty="0" smtClean="0"/>
              <a:t> och strategier kan påverka oss.</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6</a:t>
            </a:fld>
            <a:endParaRPr lang="sv-SE" dirty="0"/>
          </a:p>
        </p:txBody>
      </p:sp>
    </p:spTree>
    <p:extLst>
      <p:ext uri="{BB962C8B-B14F-4D97-AF65-F5344CB8AC3E}">
        <p14:creationId xmlns:p14="http://schemas.microsoft.com/office/powerpoint/2010/main" val="82996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 om kommunikation</a:t>
            </a:r>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7</a:t>
            </a:fld>
            <a:endParaRPr lang="sv-SE" dirty="0"/>
          </a:p>
        </p:txBody>
      </p:sp>
    </p:spTree>
    <p:extLst>
      <p:ext uri="{BB962C8B-B14F-4D97-AF65-F5344CB8AC3E}">
        <p14:creationId xmlns:p14="http://schemas.microsoft.com/office/powerpoint/2010/main" val="333314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50000"/>
              </a:lnSpc>
            </a:pPr>
            <a:r>
              <a:rPr lang="sv-SE" sz="1200" dirty="0" smtClean="0"/>
              <a:t>Bikupa</a:t>
            </a:r>
          </a:p>
          <a:p>
            <a:pPr>
              <a:lnSpc>
                <a:spcPct val="150000"/>
              </a:lnSpc>
            </a:pPr>
            <a:r>
              <a:rPr lang="sv-SE" sz="1200" dirty="0" smtClean="0"/>
              <a:t>God tid att prata </a:t>
            </a:r>
          </a:p>
          <a:p>
            <a:pPr>
              <a:lnSpc>
                <a:spcPct val="150000"/>
              </a:lnSpc>
            </a:pPr>
            <a:r>
              <a:rPr lang="sv-SE" sz="1200" dirty="0" smtClean="0"/>
              <a:t>Avskild plats – placering i rummet</a:t>
            </a:r>
          </a:p>
          <a:p>
            <a:pPr>
              <a:lnSpc>
                <a:spcPct val="150000"/>
              </a:lnSpc>
            </a:pPr>
            <a:r>
              <a:rPr lang="sv-SE" sz="1200" dirty="0" smtClean="0"/>
              <a:t>Respekt</a:t>
            </a:r>
          </a:p>
          <a:p>
            <a:pPr>
              <a:lnSpc>
                <a:spcPct val="150000"/>
              </a:lnSpc>
            </a:pPr>
            <a:r>
              <a:rPr lang="sv-SE" sz="1200" dirty="0" smtClean="0"/>
              <a:t>Fråga</a:t>
            </a:r>
          </a:p>
          <a:p>
            <a:pPr>
              <a:lnSpc>
                <a:spcPct val="150000"/>
              </a:lnSpc>
            </a:pPr>
            <a:r>
              <a:rPr lang="sv-SE" sz="1200" dirty="0" smtClean="0"/>
              <a:t>Lyssna………… klart. Ställa sig själv åt sidan </a:t>
            </a:r>
          </a:p>
          <a:p>
            <a:pPr>
              <a:lnSpc>
                <a:spcPct val="150000"/>
              </a:lnSpc>
            </a:pPr>
            <a:r>
              <a:rPr lang="sv-SE" sz="1200" dirty="0" smtClean="0"/>
              <a:t>Vara tyst ibland </a:t>
            </a:r>
          </a:p>
          <a:p>
            <a:pPr>
              <a:lnSpc>
                <a:spcPct val="150000"/>
              </a:lnSpc>
            </a:pPr>
            <a:r>
              <a:rPr lang="sv-SE" sz="1200" dirty="0" smtClean="0"/>
              <a:t>Ögonkontakt –kontaktskapande </a:t>
            </a:r>
          </a:p>
          <a:p>
            <a:pPr>
              <a:lnSpc>
                <a:spcPct val="150000"/>
              </a:lnSpc>
            </a:pPr>
            <a:r>
              <a:rPr lang="sv-SE" sz="1200" dirty="0" smtClean="0"/>
              <a:t>Röst, rörelser, mimik: icke-värderande </a:t>
            </a:r>
          </a:p>
          <a:p>
            <a:pPr>
              <a:lnSpc>
                <a:spcPct val="150000"/>
              </a:lnSpc>
            </a:pPr>
            <a:r>
              <a:rPr lang="sv-SE" sz="1200" dirty="0" smtClean="0"/>
              <a:t>Empati ---- sympati </a:t>
            </a:r>
          </a:p>
          <a:p>
            <a:pPr>
              <a:lnSpc>
                <a:spcPct val="150000"/>
              </a:lnSpc>
            </a:pPr>
            <a:r>
              <a:rPr lang="sv-SE" sz="1200" dirty="0" smtClean="0"/>
              <a:t>Mer?</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8</a:t>
            </a:fld>
            <a:endParaRPr lang="sv-SE" dirty="0"/>
          </a:p>
        </p:txBody>
      </p:sp>
    </p:spTree>
    <p:extLst>
      <p:ext uri="{BB962C8B-B14F-4D97-AF65-F5344CB8AC3E}">
        <p14:creationId xmlns:p14="http://schemas.microsoft.com/office/powerpoint/2010/main" val="107032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smtClean="0"/>
              <a:t>13:30- 13:35 26-27 5 min</a:t>
            </a:r>
          </a:p>
          <a:p>
            <a:r>
              <a:rPr lang="sv-SE" sz="1200" b="1" kern="1200" dirty="0" smtClean="0">
                <a:solidFill>
                  <a:schemeClr val="tx1"/>
                </a:solidFill>
                <a:effectLst/>
                <a:latin typeface="+mn-lt"/>
                <a:ea typeface="+mn-ea"/>
                <a:cs typeface="+mn-cs"/>
              </a:rPr>
              <a:t>1. Inget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När vi för ett samtal på den här nivån så talar vi egentligen om just inget. I dagligt tal kallar vi det ofta för att prata om väder och vind. Den här samtalsnivån förekommer vanligen till exempel med kassörskan i snabbköpet eller med nya bekantskaper där vi ännu inte lärt känna varandra.</a:t>
            </a:r>
          </a:p>
          <a:p>
            <a:r>
              <a:rPr lang="sv-SE" sz="1200" kern="1200" dirty="0" smtClean="0">
                <a:solidFill>
                  <a:schemeClr val="tx1"/>
                </a:solidFill>
                <a:effectLst/>
                <a:latin typeface="+mn-lt"/>
                <a:ea typeface="+mn-ea"/>
                <a:cs typeface="+mn-cs"/>
              </a:rPr>
              <a:t>Den här samtalsnivån leder sällan till närhet i en relation och fungerar dåligt till exempel vid hantering av konflikter. Den fyller en viktig funktion vid småprat som är viktigt i början av relation för att bli trygga med den andra personen. Vänner eller partners emellan kan det också vara en skön nivå att vara på med skratt och flams som fungerar som en ventil och tillför glädje i relationen.</a:t>
            </a:r>
          </a:p>
          <a:p>
            <a:r>
              <a:rPr lang="sv-SE" sz="1200" b="1"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2. Något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Här finner vi ett något djupare samtal där vi talar om något, det vill säga till exempel skattesystemet i Sverige, städningen av köket eller färgval på tapeterna i vardagsrummet.</a:t>
            </a:r>
          </a:p>
          <a:p>
            <a:r>
              <a:rPr lang="sv-SE" sz="1200" kern="1200" dirty="0" smtClean="0">
                <a:solidFill>
                  <a:schemeClr val="tx1"/>
                </a:solidFill>
                <a:effectLst/>
                <a:latin typeface="+mn-lt"/>
                <a:ea typeface="+mn-ea"/>
                <a:cs typeface="+mn-cs"/>
              </a:rPr>
              <a:t>Det är vanligt att vi håller oss på den här nivån när vi egentligen borde föra ett samtal på någon av de två djupare nivåer, men är rädda för att blanda in för mycket känslor i samtalet. Istället för att exempelvis uttrycka att jag är irriterad på min livskamrat för att jag inte känner mig hörd av henne så hamnar vi en långdragen diskussion om vad vi ska göra i helgen.</a:t>
            </a:r>
          </a:p>
          <a:p>
            <a:r>
              <a:rPr lang="sv-SE" sz="1200" b="1" kern="1200" dirty="0" smtClean="0">
                <a:solidFill>
                  <a:schemeClr val="tx1"/>
                </a:solidFill>
                <a:effectLst/>
                <a:latin typeface="+mn-lt"/>
                <a:ea typeface="+mn-ea"/>
                <a:cs typeface="+mn-cs"/>
              </a:rPr>
              <a:t>3. Någon</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Ett snäpp djupare hamnar vi när vi talar om någon. Det kan vara så att vi talar om barnen i familjen, en kollega på jobbet eller någon annan person i vår närhet. Denna nivå blir djupare eftersom det här börjar handla mer om människor och om relationer i någon form.</a:t>
            </a:r>
          </a:p>
          <a:p>
            <a:r>
              <a:rPr lang="sv-SE" sz="1200" kern="1200" dirty="0" smtClean="0">
                <a:solidFill>
                  <a:schemeClr val="tx1"/>
                </a:solidFill>
                <a:effectLst/>
                <a:latin typeface="+mn-lt"/>
                <a:ea typeface="+mn-ea"/>
                <a:cs typeface="+mn-cs"/>
              </a:rPr>
              <a:t>Vid konflikter är det vanligt att vi undviker att tag i konflikten med den som den faktiskt berör och istället lägger ut våra egna känslor på någon annan. Exempelvis om jag själv känner mig ledsen över något min partner gjort så pratar jag om hur ledsna barnen blev vid samma tillfälle.</a:t>
            </a:r>
          </a:p>
          <a:p>
            <a:r>
              <a:rPr lang="sv-SE" sz="1200" b="1" kern="1200" dirty="0" smtClean="0">
                <a:solidFill>
                  <a:schemeClr val="tx1"/>
                </a:solidFill>
                <a:effectLst/>
                <a:latin typeface="+mn-lt"/>
                <a:ea typeface="+mn-ea"/>
                <a:cs typeface="+mn-cs"/>
              </a:rPr>
              <a:t> </a:t>
            </a:r>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4. Du och jag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Som benämningen på den här nivån säger så handlar det här om att vi talar om du och jag. Vi talar om relationen oss emellan, vi uttrycker våra egna känslor och ger varandra feedback. På denna nivå skuldbelägger eller dömer vi inte den andra parten utan tar ansvar för våra egna känsloupplevelser.</a:t>
            </a:r>
          </a:p>
          <a:p>
            <a:r>
              <a:rPr lang="sv-SE" sz="1200" kern="1200" dirty="0" smtClean="0">
                <a:solidFill>
                  <a:schemeClr val="tx1"/>
                </a:solidFill>
                <a:effectLst/>
                <a:latin typeface="+mn-lt"/>
                <a:ea typeface="+mn-ea"/>
                <a:cs typeface="+mn-cs"/>
              </a:rPr>
              <a:t>Detta är den mest intensiva nivån att kommunicera på och den mest effektiva för till exempel hantera konflikter och för att bygga tillit människor emellan.</a:t>
            </a:r>
          </a:p>
          <a:p>
            <a:pPr marL="0" indent="0">
              <a:buNone/>
            </a:pPr>
            <a:r>
              <a:rPr lang="sv-SE" sz="1200" b="1" dirty="0" smtClean="0"/>
              <a:t>Generellt – lära känna varandra</a:t>
            </a:r>
          </a:p>
          <a:p>
            <a:pPr marL="0" indent="0">
              <a:buNone/>
            </a:pPr>
            <a:r>
              <a:rPr lang="sv-SE" sz="1200" b="1" dirty="0" smtClean="0"/>
              <a:t>Fakta:</a:t>
            </a:r>
            <a:r>
              <a:rPr lang="sv-SE" sz="1200" b="1" baseline="0" dirty="0" smtClean="0"/>
              <a:t> jobb, </a:t>
            </a:r>
            <a:r>
              <a:rPr lang="sv-SE" sz="1200" b="1" baseline="0" dirty="0" err="1" smtClean="0"/>
              <a:t>intrese</a:t>
            </a:r>
            <a:endParaRPr lang="sv-SE" sz="1200" b="1" baseline="0" dirty="0" smtClean="0"/>
          </a:p>
          <a:p>
            <a:pPr marL="0" indent="0">
              <a:buNone/>
            </a:pPr>
            <a:r>
              <a:rPr lang="sv-SE" sz="1200" b="1" baseline="0" dirty="0" smtClean="0"/>
              <a:t>Indirekt: vi, vår relation</a:t>
            </a:r>
          </a:p>
          <a:p>
            <a:pPr marL="0" indent="0">
              <a:buNone/>
            </a:pPr>
            <a:r>
              <a:rPr lang="sv-SE" sz="1200" b="1" baseline="0" dirty="0" smtClean="0"/>
              <a:t>Direkt: jag</a:t>
            </a:r>
            <a:endParaRPr lang="sv-SE" sz="1200" b="1" dirty="0" smtClean="0"/>
          </a:p>
          <a:p>
            <a:pPr marL="0" indent="0">
              <a:buNone/>
            </a:pPr>
            <a:endParaRPr lang="sv-SE" sz="1200" b="1" dirty="0" smtClean="0"/>
          </a:p>
          <a:p>
            <a:pPr marL="0" indent="0">
              <a:buNone/>
            </a:pPr>
            <a:endParaRPr lang="sv-SE" sz="1200" b="1" dirty="0" smtClean="0"/>
          </a:p>
          <a:p>
            <a:pPr marL="0" indent="0">
              <a:buNone/>
            </a:pPr>
            <a:r>
              <a:rPr lang="sv-SE" sz="1200" b="1" dirty="0" smtClean="0"/>
              <a:t>Börja med att skapa ett positivt klimat genom att samtala om allmänna delar, ta upp fakta i</a:t>
            </a:r>
            <a:r>
              <a:rPr lang="sv-SE" sz="1200" b="1" baseline="0" dirty="0" smtClean="0"/>
              <a:t> samtalet, och börja fokusera mot målet.</a:t>
            </a:r>
            <a:endParaRPr lang="sv-SE" sz="1200" b="1" dirty="0" smtClean="0"/>
          </a:p>
          <a:p>
            <a:pPr marL="0" indent="0">
              <a:buNone/>
            </a:pPr>
            <a:r>
              <a:rPr lang="sv-SE" sz="1200" b="1" dirty="0" smtClean="0"/>
              <a:t>Ställ följfrågor: </a:t>
            </a:r>
          </a:p>
          <a:p>
            <a:pPr marL="0" indent="0">
              <a:buNone/>
            </a:pPr>
            <a:endParaRPr lang="sv-SE" sz="1200" b="1" dirty="0" smtClean="0"/>
          </a:p>
          <a:p>
            <a:pPr marL="0" indent="0">
              <a:buNone/>
            </a:pPr>
            <a:r>
              <a:rPr lang="sv-SE" sz="1200" b="1" dirty="0" smtClean="0"/>
              <a:t>Ställ minus och plusfrågor:</a:t>
            </a:r>
            <a:br>
              <a:rPr lang="sv-SE" sz="1200" b="1" dirty="0" smtClean="0"/>
            </a:br>
            <a:endParaRPr lang="sv-SE" sz="1200" dirty="0" smtClean="0"/>
          </a:p>
          <a:p>
            <a:pPr marL="0" indent="0">
              <a:buNone/>
            </a:pPr>
            <a:endParaRPr lang="sv-SE" sz="1200" dirty="0" smtClean="0"/>
          </a:p>
          <a:p>
            <a:pPr marL="0" indent="0">
              <a:buNone/>
            </a:pPr>
            <a:r>
              <a:rPr lang="sv-SE" sz="1200" b="1" dirty="0" smtClean="0"/>
              <a:t>Positivt kontra negativt?</a:t>
            </a:r>
          </a:p>
          <a:p>
            <a:pPr marL="0" indent="0">
              <a:buNone/>
            </a:pPr>
            <a:endParaRPr lang="sv-SE" sz="1200" b="1" dirty="0" smtClean="0"/>
          </a:p>
          <a:p>
            <a:pPr marL="0" indent="0">
              <a:buNone/>
            </a:pPr>
            <a:r>
              <a:rPr lang="sv-SE" sz="1200" b="1" dirty="0" smtClean="0"/>
              <a:t>Ställ även skall frågor och öppna frågor:</a:t>
            </a:r>
          </a:p>
          <a:p>
            <a:pPr marL="0" indent="0">
              <a:buNone/>
            </a:pPr>
            <a:endParaRPr lang="sv-SE" sz="1200" b="1" dirty="0" smtClean="0"/>
          </a:p>
          <a:p>
            <a:pPr marL="0" indent="0">
              <a:buNone/>
            </a:pPr>
            <a:r>
              <a:rPr lang="sv-SE" sz="1200" b="1" dirty="0" smtClean="0"/>
              <a:t>Vad?</a:t>
            </a:r>
          </a:p>
          <a:p>
            <a:pPr marL="0" indent="0">
              <a:buNone/>
            </a:pPr>
            <a:r>
              <a:rPr lang="sv-SE" sz="1200" b="1" dirty="0" smtClean="0"/>
              <a:t>Hur?</a:t>
            </a:r>
          </a:p>
          <a:p>
            <a:pPr marL="0" indent="0">
              <a:buNone/>
            </a:pPr>
            <a:r>
              <a:rPr lang="sv-SE" sz="1200" b="1" dirty="0" smtClean="0"/>
              <a:t>Vem?</a:t>
            </a:r>
          </a:p>
          <a:p>
            <a:pPr marL="0" indent="0">
              <a:buNone/>
            </a:pPr>
            <a:r>
              <a:rPr lang="sv-SE" sz="1200" b="1" dirty="0" smtClean="0"/>
              <a:t>När?</a:t>
            </a:r>
          </a:p>
          <a:p>
            <a:pPr marL="0" indent="0">
              <a:buNone/>
            </a:pPr>
            <a:r>
              <a:rPr lang="sv-SE" sz="1200" b="1" dirty="0" smtClean="0"/>
              <a:t>Motivation?</a:t>
            </a:r>
          </a:p>
          <a:p>
            <a:pPr marL="0" indent="0">
              <a:buNone/>
            </a:pPr>
            <a:endParaRPr lang="sv-SE" sz="1200" b="1" dirty="0" smtClean="0"/>
          </a:p>
          <a:p>
            <a:pPr marL="0" indent="0">
              <a:buNone/>
            </a:pPr>
            <a:r>
              <a:rPr lang="sv-SE" sz="1200" dirty="0" smtClean="0"/>
              <a:t>Återge hur du upplever det, din bild: -</a:t>
            </a:r>
          </a:p>
          <a:p>
            <a:pPr marL="0" indent="0">
              <a:buNone/>
            </a:pPr>
            <a:r>
              <a:rPr lang="sv-SE" sz="1200" dirty="0" smtClean="0"/>
              <a:t>”Jag upplever att….” </a:t>
            </a:r>
          </a:p>
          <a:p>
            <a:pPr marL="0" indent="0">
              <a:buNone/>
            </a:pPr>
            <a:r>
              <a:rPr lang="sv-SE" sz="1200" dirty="0" smtClean="0"/>
              <a:t>-”Jag har funderat över….” </a:t>
            </a:r>
          </a:p>
          <a:p>
            <a:pPr marL="0" indent="0">
              <a:buNone/>
            </a:pPr>
            <a:r>
              <a:rPr lang="sv-SE" sz="1200" dirty="0" smtClean="0"/>
              <a:t>-”Jag har sett att du senaste tiden…” </a:t>
            </a:r>
          </a:p>
          <a:p>
            <a:pPr marL="0" indent="0">
              <a:buNone/>
            </a:pPr>
            <a:endParaRPr lang="sv-SE" sz="1200" b="1" dirty="0" smtClean="0"/>
          </a:p>
          <a:p>
            <a:pPr marL="0" indent="0">
              <a:buNone/>
            </a:pPr>
            <a:r>
              <a:rPr lang="sv-SE" sz="1200" dirty="0" smtClean="0"/>
              <a:t>Ger möjlighet att ta till sig det som sagts </a:t>
            </a:r>
          </a:p>
          <a:p>
            <a:pPr marL="0" indent="0">
              <a:buNone/>
            </a:pPr>
            <a:r>
              <a:rPr lang="sv-SE" sz="1200" dirty="0" smtClean="0"/>
              <a:t>Det motverkar stress om du säger: </a:t>
            </a:r>
            <a:br>
              <a:rPr lang="sv-SE" sz="1200" dirty="0" smtClean="0"/>
            </a:br>
            <a:r>
              <a:rPr lang="sv-SE" sz="1200" dirty="0" smtClean="0"/>
              <a:t>Ex. jag behöver fundera ett tag </a:t>
            </a:r>
            <a:br>
              <a:rPr lang="sv-SE" sz="1200" dirty="0" smtClean="0"/>
            </a:br>
            <a:r>
              <a:rPr lang="sv-SE" sz="1200" dirty="0" smtClean="0"/>
              <a:t>alt. du kan fundera en stund </a:t>
            </a:r>
          </a:p>
          <a:p>
            <a:endParaRPr lang="sv-SE" dirty="0"/>
          </a:p>
        </p:txBody>
      </p:sp>
      <p:sp>
        <p:nvSpPr>
          <p:cNvPr id="4" name="Platshållare för bildnummer 3"/>
          <p:cNvSpPr>
            <a:spLocks noGrp="1"/>
          </p:cNvSpPr>
          <p:nvPr>
            <p:ph type="sldNum" sz="quarter" idx="10"/>
          </p:nvPr>
        </p:nvSpPr>
        <p:spPr/>
        <p:txBody>
          <a:bodyPr/>
          <a:lstStyle/>
          <a:p>
            <a:fld id="{C7EE59B7-8F53-4194-A880-207D1F21C26C}" type="slidenum">
              <a:rPr lang="sv-SE" smtClean="0"/>
              <a:t>9</a:t>
            </a:fld>
            <a:endParaRPr lang="sv-SE" dirty="0"/>
          </a:p>
        </p:txBody>
      </p:sp>
    </p:spTree>
    <p:extLst>
      <p:ext uri="{BB962C8B-B14F-4D97-AF65-F5344CB8AC3E}">
        <p14:creationId xmlns:p14="http://schemas.microsoft.com/office/powerpoint/2010/main" val="266082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2" y="2130426"/>
            <a:ext cx="7772400"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10" indent="0" algn="ctr">
              <a:buNone/>
              <a:defRPr>
                <a:solidFill>
                  <a:schemeClr val="tx1">
                    <a:tint val="75000"/>
                  </a:schemeClr>
                </a:solidFill>
              </a:defRPr>
            </a:lvl6pPr>
            <a:lvl7pPr marL="2743091" indent="0" algn="ctr">
              <a:buNone/>
              <a:defRPr>
                <a:solidFill>
                  <a:schemeClr val="tx1">
                    <a:tint val="75000"/>
                  </a:schemeClr>
                </a:solidFill>
              </a:defRPr>
            </a:lvl7pPr>
            <a:lvl8pPr marL="3200273" indent="0" algn="ctr">
              <a:buNone/>
              <a:defRPr>
                <a:solidFill>
                  <a:schemeClr val="tx1">
                    <a:tint val="75000"/>
                  </a:schemeClr>
                </a:solidFill>
              </a:defRPr>
            </a:lvl8pPr>
            <a:lvl9pPr marL="3657454"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188655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61333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99910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660" y="2130935"/>
            <a:ext cx="7772681" cy="146914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319" y="3886700"/>
            <a:ext cx="6401362" cy="1752767"/>
          </a:xfrm>
        </p:spPr>
        <p:txBody>
          <a:bodyPr/>
          <a:lstStyle>
            <a:lvl1pPr marL="0" indent="0" algn="ctr">
              <a:buNone/>
              <a:defRPr/>
            </a:lvl1pPr>
            <a:lvl2pPr marL="415990" indent="0" algn="ctr">
              <a:buNone/>
              <a:defRPr/>
            </a:lvl2pPr>
            <a:lvl3pPr marL="831980" indent="0" algn="ctr">
              <a:buNone/>
              <a:defRPr/>
            </a:lvl3pPr>
            <a:lvl4pPr marL="1247969" indent="0" algn="ctr">
              <a:buNone/>
              <a:defRPr/>
            </a:lvl4pPr>
            <a:lvl5pPr marL="1663958" indent="0" algn="ctr">
              <a:buNone/>
              <a:defRPr/>
            </a:lvl5pPr>
            <a:lvl6pPr marL="2079949" indent="0" algn="ctr">
              <a:buNone/>
              <a:defRPr/>
            </a:lvl6pPr>
            <a:lvl7pPr marL="2495939" indent="0" algn="ctr">
              <a:buNone/>
              <a:defRPr/>
            </a:lvl7pPr>
            <a:lvl8pPr marL="2911928" indent="0" algn="ctr">
              <a:buNone/>
              <a:defRPr/>
            </a:lvl8pPr>
            <a:lvl9pPr marL="3327917" indent="0" algn="ctr">
              <a:buNone/>
              <a:defRPr/>
            </a:lvl9pPr>
          </a:lstStyle>
          <a:p>
            <a:r>
              <a:rPr lang="sv-SE" smtClean="0"/>
              <a:t>Klicka här för att ändra format på underrubrik i bakgrunden</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37982117-86B9-4A2E-95EF-D687D52A9517}"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63954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EC74CC8C-DC6C-4668-B813-2E2107120692}"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89442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191" y="4407428"/>
            <a:ext cx="7772681" cy="1361095"/>
          </a:xfrm>
        </p:spPr>
        <p:txBody>
          <a:bodyPr anchor="t"/>
          <a:lstStyle>
            <a:lvl1pPr algn="l">
              <a:defRPr sz="36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191" y="2906772"/>
            <a:ext cx="7772681" cy="1500656"/>
          </a:xfrm>
        </p:spPr>
        <p:txBody>
          <a:bodyPr anchor="b"/>
          <a:lstStyle>
            <a:lvl1pPr marL="0" indent="0">
              <a:buNone/>
              <a:defRPr sz="1800"/>
            </a:lvl1pPr>
            <a:lvl2pPr marL="415990" indent="0">
              <a:buNone/>
              <a:defRPr sz="1600"/>
            </a:lvl2pPr>
            <a:lvl3pPr marL="831980" indent="0">
              <a:buNone/>
              <a:defRPr sz="1500"/>
            </a:lvl3pPr>
            <a:lvl4pPr marL="1247969" indent="0">
              <a:buNone/>
              <a:defRPr sz="1300"/>
            </a:lvl4pPr>
            <a:lvl5pPr marL="1663958" indent="0">
              <a:buNone/>
              <a:defRPr sz="1300"/>
            </a:lvl5pPr>
            <a:lvl6pPr marL="2079949" indent="0">
              <a:buNone/>
              <a:defRPr sz="1300"/>
            </a:lvl6pPr>
            <a:lvl7pPr marL="2495939" indent="0">
              <a:buNone/>
              <a:defRPr sz="1300"/>
            </a:lvl7pPr>
            <a:lvl8pPr marL="2911928" indent="0">
              <a:buNone/>
              <a:defRPr sz="1300"/>
            </a:lvl8pPr>
            <a:lvl9pPr marL="3327917" indent="0">
              <a:buNone/>
              <a:defRPr sz="1300"/>
            </a:lvl9pPr>
          </a:lstStyle>
          <a:p>
            <a:pPr lvl="0"/>
            <a:r>
              <a:rPr lang="sv-SE" smtClean="0"/>
              <a:t>Klicka här för att ändra format på bakgrundstexten</a:t>
            </a:r>
          </a:p>
        </p:txBody>
      </p:sp>
      <p:sp>
        <p:nvSpPr>
          <p:cNvPr id="4" name="Rectangle 6"/>
          <p:cNvSpPr>
            <a:spLocks noGrp="1" noChangeArrowheads="1"/>
          </p:cNvSpPr>
          <p:nvPr>
            <p:ph type="sldNum" sz="quarter" idx="10"/>
          </p:nvPr>
        </p:nvSpPr>
        <p:spPr>
          <a:ln/>
        </p:spPr>
        <p:txBody>
          <a:bodyPr/>
          <a:lstStyle>
            <a:lvl1pPr>
              <a:defRPr/>
            </a:lvl1pPr>
          </a:lstStyle>
          <a:p>
            <a:pPr>
              <a:defRPr/>
            </a:pPr>
            <a:fld id="{BB1742FA-68AA-4107-9E3D-FB6CA868014E}"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4072215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4255" y="2204465"/>
            <a:ext cx="3856834" cy="331194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75975" y="2204465"/>
            <a:ext cx="3856835" cy="331194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fld id="{0143710F-2A9F-4F7E-9E98-01D05EF3A745}"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76013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6641" y="274621"/>
            <a:ext cx="8230724" cy="11435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6638" y="1535172"/>
            <a:ext cx="4040895" cy="639280"/>
          </a:xfrm>
        </p:spPr>
        <p:txBody>
          <a:bodyPr anchor="b"/>
          <a:lstStyle>
            <a:lvl1pPr marL="0" indent="0">
              <a:buNone/>
              <a:defRPr sz="2200" b="1"/>
            </a:lvl1pPr>
            <a:lvl2pPr marL="415990" indent="0">
              <a:buNone/>
              <a:defRPr sz="1800" b="1"/>
            </a:lvl2pPr>
            <a:lvl3pPr marL="831980" indent="0">
              <a:buNone/>
              <a:defRPr sz="1600" b="1"/>
            </a:lvl3pPr>
            <a:lvl4pPr marL="1247969" indent="0">
              <a:buNone/>
              <a:defRPr sz="1500" b="1"/>
            </a:lvl4pPr>
            <a:lvl5pPr marL="1663958" indent="0">
              <a:buNone/>
              <a:defRPr sz="1500" b="1"/>
            </a:lvl5pPr>
            <a:lvl6pPr marL="2079949" indent="0">
              <a:buNone/>
              <a:defRPr sz="1500" b="1"/>
            </a:lvl6pPr>
            <a:lvl7pPr marL="2495939" indent="0">
              <a:buNone/>
              <a:defRPr sz="1500" b="1"/>
            </a:lvl7pPr>
            <a:lvl8pPr marL="2911928" indent="0">
              <a:buNone/>
              <a:defRPr sz="1500" b="1"/>
            </a:lvl8pPr>
            <a:lvl9pPr marL="3327917" indent="0">
              <a:buNone/>
              <a:defRPr sz="15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6638" y="2174452"/>
            <a:ext cx="4040895" cy="3951228"/>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62" y="1535172"/>
            <a:ext cx="4042300" cy="639280"/>
          </a:xfrm>
        </p:spPr>
        <p:txBody>
          <a:bodyPr anchor="b"/>
          <a:lstStyle>
            <a:lvl1pPr marL="0" indent="0">
              <a:buNone/>
              <a:defRPr sz="2200" b="1"/>
            </a:lvl1pPr>
            <a:lvl2pPr marL="415990" indent="0">
              <a:buNone/>
              <a:defRPr sz="1800" b="1"/>
            </a:lvl2pPr>
            <a:lvl3pPr marL="831980" indent="0">
              <a:buNone/>
              <a:defRPr sz="1600" b="1"/>
            </a:lvl3pPr>
            <a:lvl4pPr marL="1247969" indent="0">
              <a:buNone/>
              <a:defRPr sz="1500" b="1"/>
            </a:lvl4pPr>
            <a:lvl5pPr marL="1663958" indent="0">
              <a:buNone/>
              <a:defRPr sz="1500" b="1"/>
            </a:lvl5pPr>
            <a:lvl6pPr marL="2079949" indent="0">
              <a:buNone/>
              <a:defRPr sz="1500" b="1"/>
            </a:lvl6pPr>
            <a:lvl7pPr marL="2495939" indent="0">
              <a:buNone/>
              <a:defRPr sz="1500" b="1"/>
            </a:lvl7pPr>
            <a:lvl8pPr marL="2911928" indent="0">
              <a:buNone/>
              <a:defRPr sz="1500" b="1"/>
            </a:lvl8pPr>
            <a:lvl9pPr marL="3327917" indent="0">
              <a:buNone/>
              <a:defRPr sz="15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62" y="2174452"/>
            <a:ext cx="4042300" cy="3951228"/>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6"/>
          <p:cNvSpPr>
            <a:spLocks noGrp="1" noChangeArrowheads="1"/>
          </p:cNvSpPr>
          <p:nvPr>
            <p:ph type="sldNum" sz="quarter" idx="10"/>
          </p:nvPr>
        </p:nvSpPr>
        <p:spPr>
          <a:ln/>
        </p:spPr>
        <p:txBody>
          <a:bodyPr/>
          <a:lstStyle>
            <a:lvl1pPr>
              <a:defRPr/>
            </a:lvl1pPr>
          </a:lstStyle>
          <a:p>
            <a:pPr>
              <a:defRPr/>
            </a:pPr>
            <a:fld id="{2226EF3D-BF82-472E-8A22-F5210749169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799685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fld id="{7E5E3E9B-7019-4E80-B57C-265D582239A4}"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100835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188538C-4279-4AB2-8821-72E31560A223}"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3365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6641" y="273122"/>
            <a:ext cx="3008190" cy="1161508"/>
          </a:xfrm>
        </p:spPr>
        <p:txBody>
          <a:bodyPr anchor="b"/>
          <a:lstStyle>
            <a:lvl1pPr algn="l">
              <a:defRPr sz="1800" b="1"/>
            </a:lvl1pPr>
          </a:lstStyle>
          <a:p>
            <a:r>
              <a:rPr lang="sv-SE" smtClean="0"/>
              <a:t>Klicka här för att ändra format</a:t>
            </a:r>
            <a:endParaRPr lang="sv-SE"/>
          </a:p>
        </p:txBody>
      </p:sp>
      <p:sp>
        <p:nvSpPr>
          <p:cNvPr id="3" name="Platshållare för innehåll 2"/>
          <p:cNvSpPr>
            <a:spLocks noGrp="1"/>
          </p:cNvSpPr>
          <p:nvPr>
            <p:ph idx="1"/>
          </p:nvPr>
        </p:nvSpPr>
        <p:spPr>
          <a:xfrm>
            <a:off x="3574424" y="273120"/>
            <a:ext cx="5112941" cy="585256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6641" y="1434628"/>
            <a:ext cx="3008190" cy="4691052"/>
          </a:xfrm>
        </p:spPr>
        <p:txBody>
          <a:bodyPr/>
          <a:lstStyle>
            <a:lvl1pPr marL="0" indent="0">
              <a:buNone/>
              <a:defRPr sz="1300"/>
            </a:lvl1pPr>
            <a:lvl2pPr marL="415990" indent="0">
              <a:buNone/>
              <a:defRPr sz="1100"/>
            </a:lvl2pPr>
            <a:lvl3pPr marL="831980" indent="0">
              <a:buNone/>
              <a:defRPr sz="900"/>
            </a:lvl3pPr>
            <a:lvl4pPr marL="1247969" indent="0">
              <a:buNone/>
              <a:defRPr sz="800"/>
            </a:lvl4pPr>
            <a:lvl5pPr marL="1663958" indent="0">
              <a:buNone/>
              <a:defRPr sz="800"/>
            </a:lvl5pPr>
            <a:lvl6pPr marL="2079949" indent="0">
              <a:buNone/>
              <a:defRPr sz="800"/>
            </a:lvl6pPr>
            <a:lvl7pPr marL="2495939" indent="0">
              <a:buNone/>
              <a:defRPr sz="800"/>
            </a:lvl7pPr>
            <a:lvl8pPr marL="2911928" indent="0">
              <a:buNone/>
              <a:defRPr sz="800"/>
            </a:lvl8pPr>
            <a:lvl9pPr marL="3327917" indent="0">
              <a:buNone/>
              <a:defRPr sz="800"/>
            </a:lvl9pPr>
          </a:lstStyle>
          <a:p>
            <a:pPr lvl="0"/>
            <a:r>
              <a:rPr lang="sv-SE" smtClean="0"/>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fld id="{57D234F4-49E8-4884-81AE-676299F799CC}"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4566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847965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831" y="4800601"/>
            <a:ext cx="5485276" cy="567248"/>
          </a:xfrm>
        </p:spPr>
        <p:txBody>
          <a:bodyPr anchor="b"/>
          <a:lstStyle>
            <a:lvl1pPr algn="l">
              <a:defRPr sz="1800" b="1"/>
            </a:lvl1pPr>
          </a:lstStyle>
          <a:p>
            <a:r>
              <a:rPr lang="sv-SE" smtClean="0"/>
              <a:t>Klicka här för att ändra format</a:t>
            </a:r>
            <a:endParaRPr lang="sv-SE"/>
          </a:p>
        </p:txBody>
      </p:sp>
      <p:sp>
        <p:nvSpPr>
          <p:cNvPr id="3" name="Platshållare för bild 2"/>
          <p:cNvSpPr>
            <a:spLocks noGrp="1"/>
          </p:cNvSpPr>
          <p:nvPr>
            <p:ph type="pic" idx="1"/>
          </p:nvPr>
        </p:nvSpPr>
        <p:spPr>
          <a:xfrm>
            <a:off x="1792831" y="612268"/>
            <a:ext cx="5485276" cy="4114800"/>
          </a:xfrm>
        </p:spPr>
        <p:txBody>
          <a:bodyPr/>
          <a:lstStyle>
            <a:lvl1pPr marL="0" indent="0">
              <a:buNone/>
              <a:defRPr sz="2900"/>
            </a:lvl1pPr>
            <a:lvl2pPr marL="415990" indent="0">
              <a:buNone/>
              <a:defRPr sz="2500"/>
            </a:lvl2pPr>
            <a:lvl3pPr marL="831980" indent="0">
              <a:buNone/>
              <a:defRPr sz="2200"/>
            </a:lvl3pPr>
            <a:lvl4pPr marL="1247969" indent="0">
              <a:buNone/>
              <a:defRPr sz="1800"/>
            </a:lvl4pPr>
            <a:lvl5pPr marL="1663958" indent="0">
              <a:buNone/>
              <a:defRPr sz="1800"/>
            </a:lvl5pPr>
            <a:lvl6pPr marL="2079949" indent="0">
              <a:buNone/>
              <a:defRPr sz="1800"/>
            </a:lvl6pPr>
            <a:lvl7pPr marL="2495939" indent="0">
              <a:buNone/>
              <a:defRPr sz="1800"/>
            </a:lvl7pPr>
            <a:lvl8pPr marL="2911928" indent="0">
              <a:buNone/>
              <a:defRPr sz="1800"/>
            </a:lvl8pPr>
            <a:lvl9pPr marL="3327917" indent="0">
              <a:buNone/>
              <a:defRPr sz="1800"/>
            </a:lvl9pPr>
          </a:lstStyle>
          <a:p>
            <a:pPr lvl="0"/>
            <a:endParaRPr lang="sv-SE" noProof="0" smtClean="0"/>
          </a:p>
        </p:txBody>
      </p:sp>
      <p:sp>
        <p:nvSpPr>
          <p:cNvPr id="4" name="Platshållare för text 3"/>
          <p:cNvSpPr>
            <a:spLocks noGrp="1"/>
          </p:cNvSpPr>
          <p:nvPr>
            <p:ph type="body" sz="half" idx="2"/>
          </p:nvPr>
        </p:nvSpPr>
        <p:spPr>
          <a:xfrm>
            <a:off x="1792831" y="5367849"/>
            <a:ext cx="5485276" cy="804352"/>
          </a:xfrm>
        </p:spPr>
        <p:txBody>
          <a:bodyPr/>
          <a:lstStyle>
            <a:lvl1pPr marL="0" indent="0">
              <a:buNone/>
              <a:defRPr sz="1300"/>
            </a:lvl1pPr>
            <a:lvl2pPr marL="415990" indent="0">
              <a:buNone/>
              <a:defRPr sz="1100"/>
            </a:lvl2pPr>
            <a:lvl3pPr marL="831980" indent="0">
              <a:buNone/>
              <a:defRPr sz="900"/>
            </a:lvl3pPr>
            <a:lvl4pPr marL="1247969" indent="0">
              <a:buNone/>
              <a:defRPr sz="800"/>
            </a:lvl4pPr>
            <a:lvl5pPr marL="1663958" indent="0">
              <a:buNone/>
              <a:defRPr sz="800"/>
            </a:lvl5pPr>
            <a:lvl6pPr marL="2079949" indent="0">
              <a:buNone/>
              <a:defRPr sz="800"/>
            </a:lvl6pPr>
            <a:lvl7pPr marL="2495939" indent="0">
              <a:buNone/>
              <a:defRPr sz="800"/>
            </a:lvl7pPr>
            <a:lvl8pPr marL="2911928" indent="0">
              <a:buNone/>
              <a:defRPr sz="800"/>
            </a:lvl8pPr>
            <a:lvl9pPr marL="3327917" indent="0">
              <a:buNone/>
              <a:defRPr sz="800"/>
            </a:lvl9pPr>
          </a:lstStyle>
          <a:p>
            <a:pPr lvl="0"/>
            <a:r>
              <a:rPr lang="sv-SE" smtClean="0"/>
              <a:t>Klicka här för att ändra format på bakgrundstexten</a:t>
            </a:r>
          </a:p>
        </p:txBody>
      </p:sp>
      <p:sp>
        <p:nvSpPr>
          <p:cNvPr id="5" name="Rectangle 6"/>
          <p:cNvSpPr>
            <a:spLocks noGrp="1" noChangeArrowheads="1"/>
          </p:cNvSpPr>
          <p:nvPr>
            <p:ph type="sldNum" sz="quarter" idx="10"/>
          </p:nvPr>
        </p:nvSpPr>
        <p:spPr>
          <a:ln/>
        </p:spPr>
        <p:txBody>
          <a:bodyPr/>
          <a:lstStyle>
            <a:lvl1pPr>
              <a:defRPr/>
            </a:lvl1pPr>
          </a:lstStyle>
          <a:p>
            <a:pPr>
              <a:defRPr/>
            </a:pPr>
            <a:fld id="{CC49FA0A-0CE3-4F62-9F19-4969C6BDACF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388827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8DF771FC-FC84-493E-B3DB-CE3E6F775A80}"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267697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1372" y="907897"/>
            <a:ext cx="1961436" cy="4608516"/>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4255" y="907897"/>
            <a:ext cx="5752234" cy="4608516"/>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0F482E75-D7F1-4829-952F-8A6A6A7157B6}" type="slidenum">
              <a:rPr lang="sv-SE">
                <a:solidFill>
                  <a:srgbClr val="000000"/>
                </a:solidFill>
              </a:rPr>
              <a:pPr>
                <a:defRPr/>
              </a:pPr>
              <a:t>‹#›</a:t>
            </a:fld>
            <a:endParaRPr lang="sv-SE">
              <a:solidFill>
                <a:srgbClr val="000000"/>
              </a:solidFill>
            </a:endParaRPr>
          </a:p>
        </p:txBody>
      </p:sp>
    </p:spTree>
    <p:extLst>
      <p:ext uri="{BB962C8B-B14F-4D97-AF65-F5344CB8AC3E}">
        <p14:creationId xmlns:p14="http://schemas.microsoft.com/office/powerpoint/2010/main" val="611907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1828800"/>
            <a:ext cx="7772400" cy="1600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sv-SE" noProof="0" smtClean="0"/>
              <a:t>Klicka här för att ändra format</a:t>
            </a:r>
          </a:p>
        </p:txBody>
      </p:sp>
      <p:sp>
        <p:nvSpPr>
          <p:cNvPr id="4099" name="Rectangle 3"/>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sv-SE" noProof="0" smtClean="0"/>
              <a:t>Klicka här för att ändra format på underrubrik i bakgrunden</a:t>
            </a:r>
          </a:p>
        </p:txBody>
      </p:sp>
      <p:sp>
        <p:nvSpPr>
          <p:cNvPr id="4" name="Rectangle 4"/>
          <p:cNvSpPr>
            <a:spLocks noGrp="1" noChangeArrowheads="1"/>
          </p:cNvSpPr>
          <p:nvPr>
            <p:ph type="dt" sz="half"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sv-SE">
              <a:solidFill>
                <a:srgbClr val="000000"/>
              </a:solidFill>
            </a:endParaRPr>
          </a:p>
        </p:txBody>
      </p:sp>
      <p:sp>
        <p:nvSpPr>
          <p:cNvPr id="5" name="Rectangle 5"/>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sv-SE">
              <a:solidFill>
                <a:srgbClr val="000000"/>
              </a:solidFill>
            </a:endParaRPr>
          </a:p>
        </p:txBody>
      </p:sp>
      <p:sp>
        <p:nvSpPr>
          <p:cNvPr id="6" name="Rectangle 6"/>
          <p:cNvSpPr>
            <a:spLocks noGrp="1" noChangeArrowheads="1"/>
          </p:cNvSpPr>
          <p:nvPr>
            <p:ph type="sldNum" sz="quarter" idx="12"/>
          </p:nvPr>
        </p:nvSpPr>
        <p:spPr bwMode="auto">
          <a:xfrm>
            <a:off x="6553200" y="6248400"/>
            <a:ext cx="2286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4438172B-2460-414E-8072-6DCF01AF3CF3}" type="slidenum">
              <a:rPr lang="sv-SE">
                <a:solidFill>
                  <a:srgbClr val="000000"/>
                </a:solidFill>
              </a:rPr>
              <a:pPr defTabSz="914400" eaLnBrk="0" fontAlgn="base" hangingPunct="0">
                <a:spcBef>
                  <a:spcPct val="0"/>
                </a:spcBef>
                <a:spcAft>
                  <a:spcPct val="0"/>
                </a:spcAft>
                <a:defRPr/>
              </a:pPr>
              <a:t>‹#›</a:t>
            </a:fld>
            <a:endParaRPr lang="sv-SE">
              <a:solidFill>
                <a:srgbClr val="000000"/>
              </a:solidFill>
            </a:endParaRPr>
          </a:p>
        </p:txBody>
      </p:sp>
    </p:spTree>
    <p:extLst>
      <p:ext uri="{BB962C8B-B14F-4D97-AF65-F5344CB8AC3E}">
        <p14:creationId xmlns:p14="http://schemas.microsoft.com/office/powerpoint/2010/main" val="39132057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1"/>
            <a:ext cx="8229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17469161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4406901"/>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6981394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2338" y="1600201"/>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1655048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270"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270"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338976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Tree>
    <p:extLst>
      <p:ext uri="{BB962C8B-B14F-4D97-AF65-F5344CB8AC3E}">
        <p14:creationId xmlns:p14="http://schemas.microsoft.com/office/powerpoint/2010/main" val="32813297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5011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10" indent="0">
              <a:buNone/>
              <a:defRPr sz="1400">
                <a:solidFill>
                  <a:schemeClr val="tx1">
                    <a:tint val="75000"/>
                  </a:schemeClr>
                </a:solidFill>
              </a:defRPr>
            </a:lvl6pPr>
            <a:lvl7pPr marL="2743091" indent="0">
              <a:buNone/>
              <a:defRPr sz="1400">
                <a:solidFill>
                  <a:schemeClr val="tx1">
                    <a:tint val="75000"/>
                  </a:schemeClr>
                </a:solidFill>
              </a:defRPr>
            </a:lvl7pPr>
            <a:lvl8pPr marL="3200273"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1280490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435"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538" y="273051"/>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1"/>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3736671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7747494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1"/>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5119307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9"/>
            <a:ext cx="6031523"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0831329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457200" y="1600201"/>
            <a:ext cx="4044462"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ClipArt 3"/>
          <p:cNvSpPr>
            <a:spLocks noGrp="1"/>
          </p:cNvSpPr>
          <p:nvPr>
            <p:ph type="clipArt" sz="half" idx="2"/>
          </p:nvPr>
        </p:nvSpPr>
        <p:spPr>
          <a:xfrm>
            <a:off x="4642338" y="1600201"/>
            <a:ext cx="4044462" cy="4525963"/>
          </a:xfrm>
          <a:prstGeom prst="rect">
            <a:avLst/>
          </a:prstGeom>
        </p:spPr>
        <p:txBody>
          <a:bodyPr/>
          <a:lstStyle/>
          <a:p>
            <a:pPr lvl="0"/>
            <a:r>
              <a:rPr lang="sv-SE" noProof="0" smtClean="0"/>
              <a:t>Klicka på ikonen för att lägga till en ClipArt-bild</a:t>
            </a:r>
          </a:p>
        </p:txBody>
      </p:sp>
    </p:spTree>
    <p:extLst>
      <p:ext uri="{BB962C8B-B14F-4D97-AF65-F5344CB8AC3E}">
        <p14:creationId xmlns:p14="http://schemas.microsoft.com/office/powerpoint/2010/main" val="34720792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2"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307535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2" y="1535115"/>
            <a:ext cx="4040188" cy="639762"/>
          </a:xfrm>
        </p:spPr>
        <p:txBody>
          <a:bodyPr anchor="b">
            <a:noAutofit/>
          </a:bodyPr>
          <a:lstStyle>
            <a:lvl1pPr marL="0" indent="0">
              <a:buNone/>
              <a:defRPr sz="18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10" indent="0">
              <a:buNone/>
              <a:defRPr sz="1600" b="1"/>
            </a:lvl6pPr>
            <a:lvl7pPr marL="2743091" indent="0">
              <a:buNone/>
              <a:defRPr sz="1600" b="1"/>
            </a:lvl7pPr>
            <a:lvl8pPr marL="3200273" indent="0">
              <a:buNone/>
              <a:defRPr sz="1600" b="1"/>
            </a:lvl8pPr>
            <a:lvl9pPr marL="36574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2"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7" y="1535115"/>
            <a:ext cx="4041775" cy="639762"/>
          </a:xfrm>
        </p:spPr>
        <p:txBody>
          <a:bodyPr anchor="b">
            <a:noAutofit/>
          </a:bodyPr>
          <a:lstStyle>
            <a:lvl1pPr marL="0" indent="0">
              <a:buNone/>
              <a:defRPr sz="18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10" indent="0">
              <a:buNone/>
              <a:defRPr sz="1600" b="1"/>
            </a:lvl6pPr>
            <a:lvl7pPr marL="2743091" indent="0">
              <a:buNone/>
              <a:defRPr sz="1600" b="1"/>
            </a:lvl7pPr>
            <a:lvl8pPr marL="3200273" indent="0">
              <a:buNone/>
              <a:defRPr sz="1600" b="1"/>
            </a:lvl8pPr>
            <a:lvl9pPr marL="36574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223311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297128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221759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10" indent="0">
              <a:buNone/>
              <a:defRPr sz="900"/>
            </a:lvl6pPr>
            <a:lvl7pPr marL="2743091" indent="0">
              <a:buNone/>
              <a:defRPr sz="900"/>
            </a:lvl7pPr>
            <a:lvl8pPr marL="3200273" indent="0">
              <a:buNone/>
              <a:defRPr sz="900"/>
            </a:lvl8pPr>
            <a:lvl9pPr marL="36574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87072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2"/>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7"/>
            <a:ext cx="54864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10" indent="0">
              <a:buNone/>
              <a:defRPr sz="2000"/>
            </a:lvl6pPr>
            <a:lvl7pPr marL="2743091" indent="0">
              <a:buNone/>
              <a:defRPr sz="2000"/>
            </a:lvl7pPr>
            <a:lvl8pPr marL="3200273" indent="0">
              <a:buNone/>
              <a:defRPr sz="2000"/>
            </a:lvl8pPr>
            <a:lvl9pPr marL="3657454" indent="0">
              <a:buNone/>
              <a:defRPr sz="2000"/>
            </a:lvl9pPr>
          </a:lstStyle>
          <a:p>
            <a:r>
              <a:rPr lang="sv-SE" dirty="0"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10" indent="0">
              <a:buNone/>
              <a:defRPr sz="900"/>
            </a:lvl6pPr>
            <a:lvl7pPr marL="2743091" indent="0">
              <a:buNone/>
              <a:defRPr sz="900"/>
            </a:lvl7pPr>
            <a:lvl8pPr marL="3200273" indent="0">
              <a:buNone/>
              <a:defRPr sz="900"/>
            </a:lvl8pPr>
            <a:lvl9pPr marL="36574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620650-3B30-49EE-B579-B2D42CDEBA67}" type="datetimeFigureOut">
              <a:rPr lang="sv-SE" smtClean="0"/>
              <a:t>2017-05-17</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99DF364-24E9-471D-81F9-B50691DDDF17}" type="slidenum">
              <a:rPr lang="sv-SE" smtClean="0"/>
              <a:t>‹#›</a:t>
            </a:fld>
            <a:endParaRPr lang="sv-SE" dirty="0"/>
          </a:p>
        </p:txBody>
      </p:sp>
    </p:spTree>
    <p:extLst>
      <p:ext uri="{BB962C8B-B14F-4D97-AF65-F5344CB8AC3E}">
        <p14:creationId xmlns:p14="http://schemas.microsoft.com/office/powerpoint/2010/main" val="417364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2" y="274638"/>
            <a:ext cx="8229600" cy="1143000"/>
          </a:xfrm>
          <a:prstGeom prst="rect">
            <a:avLst/>
          </a:prstGeom>
        </p:spPr>
        <p:txBody>
          <a:bodyPr vert="horz" lIns="91437" tIns="45718" rIns="91437" bIns="45718"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2" y="1600202"/>
            <a:ext cx="8229600" cy="4525963"/>
          </a:xfrm>
          <a:prstGeom prst="rect">
            <a:avLst/>
          </a:prstGeom>
        </p:spPr>
        <p:txBody>
          <a:bodyPr vert="horz" lIns="91437" tIns="45718" rIns="91437" bIns="45718"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37" tIns="45718" rIns="91437" bIns="45718"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73620650-3B30-49EE-B579-B2D42CDEBA67}" type="datetimeFigureOut">
              <a:rPr lang="sv-SE" smtClean="0"/>
              <a:pPr/>
              <a:t>2017-05-17</a:t>
            </a:fld>
            <a:endParaRPr lang="sv-SE" dirty="0"/>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37" tIns="45718" rIns="91437" bIns="45718"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sv-SE" dirty="0"/>
          </a:p>
        </p:txBody>
      </p:sp>
      <p:sp>
        <p:nvSpPr>
          <p:cNvPr id="6" name="Platshållare för bildnummer 5"/>
          <p:cNvSpPr>
            <a:spLocks noGrp="1"/>
          </p:cNvSpPr>
          <p:nvPr>
            <p:ph type="sldNum" sz="quarter" idx="4"/>
          </p:nvPr>
        </p:nvSpPr>
        <p:spPr>
          <a:xfrm>
            <a:off x="6553200" y="6356352"/>
            <a:ext cx="2133600" cy="365125"/>
          </a:xfrm>
          <a:prstGeom prst="rect">
            <a:avLst/>
          </a:prstGeom>
        </p:spPr>
        <p:txBody>
          <a:bodyPr vert="horz" lIns="91437" tIns="45718" rIns="91437" bIns="45718"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199DF364-24E9-471D-81F9-B50691DDDF17}" type="slidenum">
              <a:rPr lang="sv-SE" smtClean="0"/>
              <a:pPr/>
              <a:t>‹#›</a:t>
            </a:fld>
            <a:endParaRPr lang="sv-SE" dirty="0"/>
          </a:p>
        </p:txBody>
      </p:sp>
    </p:spTree>
    <p:extLst>
      <p:ext uri="{BB962C8B-B14F-4D97-AF65-F5344CB8AC3E}">
        <p14:creationId xmlns:p14="http://schemas.microsoft.com/office/powerpoint/2010/main" val="27050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64" rtl="0" eaLnBrk="1" latinLnBrk="0" hangingPunct="1">
        <a:spcBef>
          <a:spcPct val="0"/>
        </a:spcBef>
        <a:buNone/>
        <a:defRPr sz="4000" kern="1200">
          <a:solidFill>
            <a:schemeClr val="tx1"/>
          </a:solidFill>
          <a:latin typeface="Verdana" pitchFamily="34" charset="0"/>
          <a:ea typeface="Verdana" pitchFamily="34" charset="0"/>
          <a:cs typeface="Verdana" pitchFamily="34" charset="0"/>
        </a:defRPr>
      </a:lvl1pPr>
    </p:titleStyle>
    <p:bodyStyle>
      <a:lvl1pPr marL="342886" indent="-342886" algn="l" defTabSz="914364"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21" indent="-285739" algn="l" defTabSz="914364"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2955" indent="-228591" algn="l" defTabSz="914364"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136" indent="-228591" algn="l" defTabSz="914364"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318" indent="-228591" algn="l" defTabSz="914364"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500"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2"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4"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6" indent="-228591"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10"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3"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57" y="907898"/>
            <a:ext cx="7848553" cy="1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ctr" anchorCtr="0" compatLnSpc="1">
            <a:prstTxWarp prst="textNoShape">
              <a:avLst/>
            </a:prstTxWarp>
          </a:bodyPr>
          <a:lstStyle/>
          <a:p>
            <a:pPr lvl="0"/>
            <a:r>
              <a:rPr lang="sv-SE" altLang="sv-SE" smtClean="0"/>
              <a:t>Klicka här för att ändra format</a:t>
            </a:r>
          </a:p>
        </p:txBody>
      </p:sp>
      <p:sp>
        <p:nvSpPr>
          <p:cNvPr id="1027" name="Rectangle 3"/>
          <p:cNvSpPr>
            <a:spLocks noGrp="1" noChangeArrowheads="1"/>
          </p:cNvSpPr>
          <p:nvPr>
            <p:ph type="body" idx="1"/>
          </p:nvPr>
        </p:nvSpPr>
        <p:spPr bwMode="auto">
          <a:xfrm>
            <a:off x="684257" y="2204465"/>
            <a:ext cx="7848553" cy="331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p:txBody>
      </p:sp>
      <p:sp>
        <p:nvSpPr>
          <p:cNvPr id="1030" name="Rectangle 6"/>
          <p:cNvSpPr>
            <a:spLocks noGrp="1" noChangeArrowheads="1"/>
          </p:cNvSpPr>
          <p:nvPr>
            <p:ph type="sldNum" sz="quarter" idx="4"/>
          </p:nvPr>
        </p:nvSpPr>
        <p:spPr bwMode="auto">
          <a:xfrm>
            <a:off x="179847" y="6382295"/>
            <a:ext cx="2132851" cy="47570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900"/>
            </a:lvl1pPr>
          </a:lstStyle>
          <a:p>
            <a:pPr fontAlgn="base">
              <a:spcBef>
                <a:spcPct val="0"/>
              </a:spcBef>
              <a:spcAft>
                <a:spcPct val="0"/>
              </a:spcAft>
              <a:defRPr/>
            </a:pPr>
            <a:fld id="{AA40D8A4-07DE-4154-8DC5-C1AA0DD88349}" type="slidenum">
              <a:rPr lang="sv-SE">
                <a:solidFill>
                  <a:srgbClr val="000000"/>
                </a:solidFill>
              </a:rPr>
              <a:pPr fontAlgn="base">
                <a:spcBef>
                  <a:spcPct val="0"/>
                </a:spcBef>
                <a:spcAft>
                  <a:spcPct val="0"/>
                </a:spcAft>
                <a:defRPr/>
              </a:pPr>
              <a:t>‹#›</a:t>
            </a:fld>
            <a:endParaRPr lang="sv-SE">
              <a:solidFill>
                <a:srgbClr val="000000"/>
              </a:solidFill>
            </a:endParaRPr>
          </a:p>
        </p:txBody>
      </p:sp>
      <p:sp>
        <p:nvSpPr>
          <p:cNvPr id="1031" name="Rectangle 7"/>
          <p:cNvSpPr>
            <a:spLocks noChangeArrowheads="1"/>
          </p:cNvSpPr>
          <p:nvPr/>
        </p:nvSpPr>
        <p:spPr bwMode="auto">
          <a:xfrm>
            <a:off x="0" y="0"/>
            <a:ext cx="9144000" cy="570249"/>
          </a:xfrm>
          <a:prstGeom prst="rect">
            <a:avLst/>
          </a:prstGeom>
          <a:solidFill>
            <a:srgbClr val="004B93"/>
          </a:solidFill>
          <a:ln w="9525">
            <a:noFill/>
            <a:miter lim="800000"/>
            <a:headEnd/>
            <a:tailEnd/>
          </a:ln>
          <a:effectLst/>
        </p:spPr>
        <p:txBody>
          <a:bodyPr wrap="none" lIns="83198" tIns="41599" rIns="83198" bIns="41599" anchor="ctr"/>
          <a:lstStyle/>
          <a:p>
            <a:pPr fontAlgn="base">
              <a:spcBef>
                <a:spcPct val="0"/>
              </a:spcBef>
              <a:spcAft>
                <a:spcPct val="0"/>
              </a:spcAft>
              <a:defRPr/>
            </a:pPr>
            <a:endParaRPr lang="sv-SE">
              <a:solidFill>
                <a:srgbClr val="000000"/>
              </a:solidFill>
            </a:endParaRPr>
          </a:p>
        </p:txBody>
      </p:sp>
      <p:sp>
        <p:nvSpPr>
          <p:cNvPr id="1032" name="Text Box 8"/>
          <p:cNvSpPr txBox="1">
            <a:spLocks noChangeArrowheads="1"/>
          </p:cNvSpPr>
          <p:nvPr/>
        </p:nvSpPr>
        <p:spPr bwMode="auto">
          <a:xfrm>
            <a:off x="365313" y="229601"/>
            <a:ext cx="2773549" cy="230826"/>
          </a:xfrm>
          <a:prstGeom prst="rect">
            <a:avLst/>
          </a:prstGeom>
          <a:noFill/>
          <a:ln w="9525">
            <a:noFill/>
            <a:miter lim="800000"/>
            <a:headEnd/>
            <a:tailEnd/>
          </a:ln>
          <a:effectLst/>
        </p:spPr>
        <p:txBody>
          <a:bodyPr lIns="91435" tIns="45717" rIns="91435" bIns="45717">
            <a:spAutoFit/>
          </a:bodyPr>
          <a:lstStyle/>
          <a:p>
            <a:pPr defTabSz="914311" fontAlgn="base">
              <a:spcBef>
                <a:spcPct val="50000"/>
              </a:spcBef>
              <a:spcAft>
                <a:spcPct val="0"/>
              </a:spcAft>
              <a:defRPr/>
            </a:pPr>
            <a:r>
              <a:rPr lang="sv-SE" sz="900" b="1">
                <a:solidFill>
                  <a:srgbClr val="FFFFFF"/>
                </a:solidFill>
              </a:rPr>
              <a:t>Hälsa • Sjukvård • Tandvård</a:t>
            </a:r>
          </a:p>
        </p:txBody>
      </p:sp>
      <p:pic>
        <p:nvPicPr>
          <p:cNvPr id="2" name="Picture 11" descr="url_vi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84262" y="162071"/>
            <a:ext cx="2219963" cy="23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Landstinget_L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2952" y="5950106"/>
            <a:ext cx="1971271" cy="54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6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11" rtl="0" eaLnBrk="0" fontAlgn="base" hangingPunct="0">
        <a:spcBef>
          <a:spcPct val="0"/>
        </a:spcBef>
        <a:spcAft>
          <a:spcPct val="0"/>
        </a:spcAft>
        <a:defRPr sz="3200">
          <a:solidFill>
            <a:schemeClr val="tx2"/>
          </a:solidFill>
          <a:latin typeface="+mj-lt"/>
          <a:ea typeface="+mj-ea"/>
          <a:cs typeface="+mj-cs"/>
        </a:defRPr>
      </a:lvl1pPr>
      <a:lvl2pPr algn="l" defTabSz="914311" rtl="0" eaLnBrk="0" fontAlgn="base" hangingPunct="0">
        <a:spcBef>
          <a:spcPct val="0"/>
        </a:spcBef>
        <a:spcAft>
          <a:spcPct val="0"/>
        </a:spcAft>
        <a:defRPr sz="3200">
          <a:solidFill>
            <a:schemeClr val="tx2"/>
          </a:solidFill>
          <a:latin typeface="Arial" charset="0"/>
        </a:defRPr>
      </a:lvl2pPr>
      <a:lvl3pPr algn="l" defTabSz="914311" rtl="0" eaLnBrk="0" fontAlgn="base" hangingPunct="0">
        <a:spcBef>
          <a:spcPct val="0"/>
        </a:spcBef>
        <a:spcAft>
          <a:spcPct val="0"/>
        </a:spcAft>
        <a:defRPr sz="3200">
          <a:solidFill>
            <a:schemeClr val="tx2"/>
          </a:solidFill>
          <a:latin typeface="Arial" charset="0"/>
        </a:defRPr>
      </a:lvl3pPr>
      <a:lvl4pPr algn="l" defTabSz="914311" rtl="0" eaLnBrk="0" fontAlgn="base" hangingPunct="0">
        <a:spcBef>
          <a:spcPct val="0"/>
        </a:spcBef>
        <a:spcAft>
          <a:spcPct val="0"/>
        </a:spcAft>
        <a:defRPr sz="3200">
          <a:solidFill>
            <a:schemeClr val="tx2"/>
          </a:solidFill>
          <a:latin typeface="Arial" charset="0"/>
        </a:defRPr>
      </a:lvl4pPr>
      <a:lvl5pPr algn="l" defTabSz="914311" rtl="0" eaLnBrk="0" fontAlgn="base" hangingPunct="0">
        <a:spcBef>
          <a:spcPct val="0"/>
        </a:spcBef>
        <a:spcAft>
          <a:spcPct val="0"/>
        </a:spcAft>
        <a:defRPr sz="3200">
          <a:solidFill>
            <a:schemeClr val="tx2"/>
          </a:solidFill>
          <a:latin typeface="Arial" charset="0"/>
        </a:defRPr>
      </a:lvl5pPr>
      <a:lvl6pPr marL="415990" algn="l" defTabSz="914311" rtl="0" fontAlgn="base">
        <a:spcBef>
          <a:spcPct val="0"/>
        </a:spcBef>
        <a:spcAft>
          <a:spcPct val="0"/>
        </a:spcAft>
        <a:defRPr sz="3200">
          <a:solidFill>
            <a:schemeClr val="tx2"/>
          </a:solidFill>
          <a:latin typeface="Arial" charset="0"/>
        </a:defRPr>
      </a:lvl6pPr>
      <a:lvl7pPr marL="831980" algn="l" defTabSz="914311" rtl="0" fontAlgn="base">
        <a:spcBef>
          <a:spcPct val="0"/>
        </a:spcBef>
        <a:spcAft>
          <a:spcPct val="0"/>
        </a:spcAft>
        <a:defRPr sz="3200">
          <a:solidFill>
            <a:schemeClr val="tx2"/>
          </a:solidFill>
          <a:latin typeface="Arial" charset="0"/>
        </a:defRPr>
      </a:lvl7pPr>
      <a:lvl8pPr marL="1247969" algn="l" defTabSz="914311" rtl="0" fontAlgn="base">
        <a:spcBef>
          <a:spcPct val="0"/>
        </a:spcBef>
        <a:spcAft>
          <a:spcPct val="0"/>
        </a:spcAft>
        <a:defRPr sz="3200">
          <a:solidFill>
            <a:schemeClr val="tx2"/>
          </a:solidFill>
          <a:latin typeface="Arial" charset="0"/>
        </a:defRPr>
      </a:lvl8pPr>
      <a:lvl9pPr marL="1663958" algn="l" defTabSz="914311" rtl="0" fontAlgn="base">
        <a:spcBef>
          <a:spcPct val="0"/>
        </a:spcBef>
        <a:spcAft>
          <a:spcPct val="0"/>
        </a:spcAft>
        <a:defRPr sz="3200">
          <a:solidFill>
            <a:schemeClr val="tx2"/>
          </a:solidFill>
          <a:latin typeface="Arial" charset="0"/>
        </a:defRPr>
      </a:lvl9pPr>
    </p:titleStyle>
    <p:bodyStyle>
      <a:lvl1pPr marL="311992" indent="-311992" algn="l" defTabSz="914311" rtl="0" eaLnBrk="0" fontAlgn="base" hangingPunct="0">
        <a:spcBef>
          <a:spcPct val="20000"/>
        </a:spcBef>
        <a:spcAft>
          <a:spcPct val="0"/>
        </a:spcAft>
        <a:defRPr sz="2400">
          <a:solidFill>
            <a:schemeClr val="tx1"/>
          </a:solidFill>
          <a:latin typeface="+mn-lt"/>
          <a:ea typeface="+mn-ea"/>
          <a:cs typeface="+mn-cs"/>
        </a:defRPr>
      </a:lvl1pPr>
      <a:lvl2pPr marL="778537" indent="-284548" algn="l" defTabSz="914311" rtl="0" eaLnBrk="0" fontAlgn="base" hangingPunct="0">
        <a:spcBef>
          <a:spcPct val="20000"/>
        </a:spcBef>
        <a:spcAft>
          <a:spcPct val="0"/>
        </a:spcAft>
        <a:buChar char="•"/>
        <a:defRPr sz="2400">
          <a:solidFill>
            <a:schemeClr val="tx1"/>
          </a:solidFill>
          <a:latin typeface="+mn-lt"/>
        </a:defRPr>
      </a:lvl2pPr>
      <a:lvl3pPr marL="1169972" indent="-228217" algn="l" defTabSz="914311" rtl="0" eaLnBrk="0" fontAlgn="base" hangingPunct="0">
        <a:spcBef>
          <a:spcPct val="20000"/>
        </a:spcBef>
        <a:spcAft>
          <a:spcPct val="0"/>
        </a:spcAft>
        <a:buFont typeface="Arial" charset="0"/>
        <a:buChar char="-"/>
        <a:defRPr sz="2400">
          <a:solidFill>
            <a:schemeClr val="tx1"/>
          </a:solidFill>
          <a:latin typeface="+mn-lt"/>
        </a:defRPr>
      </a:lvl3pPr>
      <a:lvl4pPr marL="1600405" indent="-228217" algn="l" defTabSz="914311" rtl="0" eaLnBrk="0" fontAlgn="base" hangingPunct="0">
        <a:spcBef>
          <a:spcPct val="20000"/>
        </a:spcBef>
        <a:spcAft>
          <a:spcPct val="0"/>
        </a:spcAft>
        <a:buChar char="–"/>
        <a:defRPr sz="2000">
          <a:solidFill>
            <a:schemeClr val="tx1"/>
          </a:solidFill>
          <a:latin typeface="+mn-lt"/>
        </a:defRPr>
      </a:lvl4pPr>
      <a:lvl5pPr marL="2056838" indent="-228217" algn="l" defTabSz="914311" rtl="0" eaLnBrk="0" fontAlgn="base" hangingPunct="0">
        <a:spcBef>
          <a:spcPct val="20000"/>
        </a:spcBef>
        <a:spcAft>
          <a:spcPct val="0"/>
        </a:spcAft>
        <a:buChar char="»"/>
        <a:defRPr sz="2000">
          <a:solidFill>
            <a:schemeClr val="tx1"/>
          </a:solidFill>
          <a:latin typeface="+mn-lt"/>
        </a:defRPr>
      </a:lvl5pPr>
      <a:lvl6pPr marL="2472828" indent="-228217" algn="l" defTabSz="914311" rtl="0" fontAlgn="base">
        <a:spcBef>
          <a:spcPct val="20000"/>
        </a:spcBef>
        <a:spcAft>
          <a:spcPct val="0"/>
        </a:spcAft>
        <a:buChar char="»"/>
        <a:defRPr sz="2000">
          <a:solidFill>
            <a:schemeClr val="tx1"/>
          </a:solidFill>
          <a:latin typeface="+mn-lt"/>
        </a:defRPr>
      </a:lvl6pPr>
      <a:lvl7pPr marL="2888818" indent="-228217" algn="l" defTabSz="914311" rtl="0" fontAlgn="base">
        <a:spcBef>
          <a:spcPct val="20000"/>
        </a:spcBef>
        <a:spcAft>
          <a:spcPct val="0"/>
        </a:spcAft>
        <a:buChar char="»"/>
        <a:defRPr sz="2000">
          <a:solidFill>
            <a:schemeClr val="tx1"/>
          </a:solidFill>
          <a:latin typeface="+mn-lt"/>
        </a:defRPr>
      </a:lvl7pPr>
      <a:lvl8pPr marL="3304807" indent="-228217" algn="l" defTabSz="914311" rtl="0" fontAlgn="base">
        <a:spcBef>
          <a:spcPct val="20000"/>
        </a:spcBef>
        <a:spcAft>
          <a:spcPct val="0"/>
        </a:spcAft>
        <a:buChar char="»"/>
        <a:defRPr sz="2000">
          <a:solidFill>
            <a:schemeClr val="tx1"/>
          </a:solidFill>
          <a:latin typeface="+mn-lt"/>
        </a:defRPr>
      </a:lvl8pPr>
      <a:lvl9pPr marL="3720797" indent="-228217" algn="l" defTabSz="914311" rtl="0" fontAlgn="base">
        <a:spcBef>
          <a:spcPct val="20000"/>
        </a:spcBef>
        <a:spcAft>
          <a:spcPct val="0"/>
        </a:spcAft>
        <a:buChar char="»"/>
        <a:defRPr sz="2000">
          <a:solidFill>
            <a:schemeClr val="tx1"/>
          </a:solidFill>
          <a:latin typeface="+mn-lt"/>
        </a:defRPr>
      </a:lvl9pPr>
    </p:bodyStyle>
    <p:otherStyle>
      <a:defPPr>
        <a:defRPr lang="sv-SE"/>
      </a:defPPr>
      <a:lvl1pPr marL="0" algn="l" defTabSz="831980" rtl="0" eaLnBrk="1" latinLnBrk="0" hangingPunct="1">
        <a:defRPr sz="1600" kern="1200">
          <a:solidFill>
            <a:schemeClr val="tx1"/>
          </a:solidFill>
          <a:latin typeface="+mn-lt"/>
          <a:ea typeface="+mn-ea"/>
          <a:cs typeface="+mn-cs"/>
        </a:defRPr>
      </a:lvl1pPr>
      <a:lvl2pPr marL="415990" algn="l" defTabSz="831980" rtl="0" eaLnBrk="1" latinLnBrk="0" hangingPunct="1">
        <a:defRPr sz="1600" kern="1200">
          <a:solidFill>
            <a:schemeClr val="tx1"/>
          </a:solidFill>
          <a:latin typeface="+mn-lt"/>
          <a:ea typeface="+mn-ea"/>
          <a:cs typeface="+mn-cs"/>
        </a:defRPr>
      </a:lvl2pPr>
      <a:lvl3pPr marL="831980" algn="l" defTabSz="831980" rtl="0" eaLnBrk="1" latinLnBrk="0" hangingPunct="1">
        <a:defRPr sz="1600" kern="1200">
          <a:solidFill>
            <a:schemeClr val="tx1"/>
          </a:solidFill>
          <a:latin typeface="+mn-lt"/>
          <a:ea typeface="+mn-ea"/>
          <a:cs typeface="+mn-cs"/>
        </a:defRPr>
      </a:lvl3pPr>
      <a:lvl4pPr marL="1247969" algn="l" defTabSz="831980" rtl="0" eaLnBrk="1" latinLnBrk="0" hangingPunct="1">
        <a:defRPr sz="1600" kern="1200">
          <a:solidFill>
            <a:schemeClr val="tx1"/>
          </a:solidFill>
          <a:latin typeface="+mn-lt"/>
          <a:ea typeface="+mn-ea"/>
          <a:cs typeface="+mn-cs"/>
        </a:defRPr>
      </a:lvl4pPr>
      <a:lvl5pPr marL="1663958" algn="l" defTabSz="831980" rtl="0" eaLnBrk="1" latinLnBrk="0" hangingPunct="1">
        <a:defRPr sz="1600" kern="1200">
          <a:solidFill>
            <a:schemeClr val="tx1"/>
          </a:solidFill>
          <a:latin typeface="+mn-lt"/>
          <a:ea typeface="+mn-ea"/>
          <a:cs typeface="+mn-cs"/>
        </a:defRPr>
      </a:lvl5pPr>
      <a:lvl6pPr marL="2079949" algn="l" defTabSz="831980" rtl="0" eaLnBrk="1" latinLnBrk="0" hangingPunct="1">
        <a:defRPr sz="1600" kern="1200">
          <a:solidFill>
            <a:schemeClr val="tx1"/>
          </a:solidFill>
          <a:latin typeface="+mn-lt"/>
          <a:ea typeface="+mn-ea"/>
          <a:cs typeface="+mn-cs"/>
        </a:defRPr>
      </a:lvl6pPr>
      <a:lvl7pPr marL="2495939" algn="l" defTabSz="831980" rtl="0" eaLnBrk="1" latinLnBrk="0" hangingPunct="1">
        <a:defRPr sz="1600" kern="1200">
          <a:solidFill>
            <a:schemeClr val="tx1"/>
          </a:solidFill>
          <a:latin typeface="+mn-lt"/>
          <a:ea typeface="+mn-ea"/>
          <a:cs typeface="+mn-cs"/>
        </a:defRPr>
      </a:lvl7pPr>
      <a:lvl8pPr marL="2911928" algn="l" defTabSz="831980" rtl="0" eaLnBrk="1" latinLnBrk="0" hangingPunct="1">
        <a:defRPr sz="1600" kern="1200">
          <a:solidFill>
            <a:schemeClr val="tx1"/>
          </a:solidFill>
          <a:latin typeface="+mn-lt"/>
          <a:ea typeface="+mn-ea"/>
          <a:cs typeface="+mn-cs"/>
        </a:defRPr>
      </a:lvl8pPr>
      <a:lvl9pPr marL="3327917" algn="l" defTabSz="83198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P-mall_RGB_200dp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22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7.jpeg"/><Relationship Id="rId5" Type="http://schemas.openxmlformats.org/officeDocument/2006/relationships/image" Target="../media/image6.png"/><Relationship Id="rId10" Type="http://schemas.openxmlformats.org/officeDocument/2006/relationships/hyperlink" Target="http://www.google.se/url?sa=i&amp;rct=j&amp;q=&amp;esrc=s&amp;frm=1&amp;source=images&amp;cd=&amp;cad=rja&amp;uact=8&amp;docid=PjB1PMKto24rzM&amp;tbnid=Bj3P8oSECl9GFM:&amp;ved=0CAcQjRw&amp;url=http://unbounce.com/conversion-rate-optimization/11-user-feedback-post/&amp;ei=P-EpVMrmBKbnyQP0wIKYCw&amp;bvm=bv.76477589,d.bGQ&amp;psig=AFQjCNEnm0cSKK7C_WkqAhij458_T88AWQ&amp;ust=1412117091889625"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6.jpe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9.jpeg"/><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Nhc345Q4sQY"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2.jpe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3.pn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4.jpeg"/><Relationship Id="rId4" Type="http://schemas.openxmlformats.org/officeDocument/2006/relationships/image" Target="../media/image5.jpe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5.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www.youtube.com/watch?v=goK3dYhrOvQ&amp;list=PLRHicwMqLSdvhrycdi3ync5BRmgAaNt9R&amp;index=7"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jpeg"/><Relationship Id="rId18" Type="http://schemas.openxmlformats.org/officeDocument/2006/relationships/hyperlink" Target="https://www.youtube.com/watch?v=3FfaPhCKZew"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www.google.se/url?sa=i&amp;rct=j&amp;q=&amp;esrc=s&amp;frm=1&amp;source=images&amp;cd=&amp;cad=rja&amp;uact=8&amp;docid=UIKXMWY1qHYI8M&amp;tbnid=SNb-J3HlH6HZtM:&amp;ved=0CAcQjRw&amp;url=http://www.merkur-online.de/aktuelles/politik/merkel-spricht-lage-nation-eine-herkulesaufgabe-zr-676807.html&amp;ei=VekpVPaxPKX-ygOR_4CACA&amp;bvm=bv.76477589,d.bGQ&amp;psig=AFQjCNEbeAL92gKDggqWkEbYr-bXgXNoug&amp;ust=1412118958273661" TargetMode="External"/><Relationship Id="rId17" Type="http://schemas.openxmlformats.org/officeDocument/2006/relationships/image" Target="../media/image21.jpeg"/><Relationship Id="rId2" Type="http://schemas.openxmlformats.org/officeDocument/2006/relationships/notesSlide" Target="../notesSlides/notesSlide7.xml"/><Relationship Id="rId16" Type="http://schemas.openxmlformats.org/officeDocument/2006/relationships/hyperlink" Target="http://www.google.se/url?sa=i&amp;rct=j&amp;q=&amp;esrc=s&amp;frm=1&amp;source=images&amp;cd=&amp;cad=rja&amp;uact=8&amp;docid=OyHQkUZqtDYY7M&amp;tbnid=SheB6bNVdTIMmM:&amp;ved=0CAcQjRw&amp;url=http://falafil.com.br/musica/artistas-desenhados-com-trechos-de-suas-musicas/&amp;ei=VespVJC3MOHTygPIu4KgBw&amp;psig=AFQjCNGvCBzzUmNgnRIvfSSvIWY5SHboIw&amp;ust=1412119471438660"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jpeg"/><Relationship Id="rId5" Type="http://schemas.openxmlformats.org/officeDocument/2006/relationships/image" Target="../media/image6.pn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1.xml"/><Relationship Id="rId5" Type="http://schemas.openxmlformats.org/officeDocument/2006/relationships/image" Target="../media/image6.png"/><Relationship Id="rId10" Type="http://schemas.openxmlformats.org/officeDocument/2006/relationships/diagramData" Target="../diagrams/data1.xml"/><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ktangel 1"/>
          <p:cNvSpPr>
            <a:spLocks noChangeArrowheads="1"/>
          </p:cNvSpPr>
          <p:nvPr/>
        </p:nvSpPr>
        <p:spPr bwMode="auto">
          <a:xfrm>
            <a:off x="323529" y="980728"/>
            <a:ext cx="835008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09600" indent="-609600" algn="ctr" defTabSz="914400" eaLnBrk="0" fontAlgn="base" hangingPunct="0">
              <a:spcBef>
                <a:spcPct val="0"/>
              </a:spcBef>
              <a:spcAft>
                <a:spcPct val="0"/>
              </a:spcAft>
              <a:defRPr/>
            </a:pPr>
            <a:r>
              <a:rPr lang="sv-SE" sz="7200" b="1" dirty="0" smtClean="0">
                <a:solidFill>
                  <a:srgbClr val="00B0F0"/>
                </a:solidFill>
                <a:effectLst>
                  <a:outerShdw blurRad="50800" dist="50800" dir="5400000" algn="ctr" rotWithShape="0">
                    <a:srgbClr val="000000">
                      <a:alpha val="96000"/>
                    </a:srgbClr>
                  </a:outerShdw>
                  <a:reflection stA="24000" endPos="65000" dist="50800" dir="5400000" sy="-100000" algn="bl" rotWithShape="0"/>
                </a:effectLst>
                <a:cs typeface="Arial" pitchFamily="34" charset="0"/>
              </a:rPr>
              <a:t>Kommunikation</a:t>
            </a:r>
          </a:p>
          <a:p>
            <a:pPr marL="609600" indent="-609600" algn="ctr" defTabSz="914400" eaLnBrk="0" fontAlgn="base" hangingPunct="0">
              <a:spcBef>
                <a:spcPct val="0"/>
              </a:spcBef>
              <a:spcAft>
                <a:spcPct val="0"/>
              </a:spcAft>
              <a:defRPr/>
            </a:pPr>
            <a:r>
              <a:rPr lang="sv-SE" sz="7200" b="1" dirty="0" smtClean="0">
                <a:solidFill>
                  <a:srgbClr val="00B0F0"/>
                </a:solidFill>
                <a:effectLst>
                  <a:outerShdw blurRad="50800" dist="50800" dir="5400000" algn="ctr" rotWithShape="0">
                    <a:srgbClr val="000000">
                      <a:alpha val="96000"/>
                    </a:srgbClr>
                  </a:outerShdw>
                  <a:reflection stA="24000" endPos="65000" dist="50800" dir="5400000" sy="-100000" algn="bl" rotWithShape="0"/>
                </a:effectLst>
                <a:cs typeface="Arial" pitchFamily="34" charset="0"/>
              </a:rPr>
              <a:t>Samtal och konflikthantering</a:t>
            </a:r>
            <a:endParaRPr lang="sv-SE" sz="7200" b="1" dirty="0">
              <a:solidFill>
                <a:srgbClr val="00B0F0"/>
              </a:solidFill>
              <a:effectLst>
                <a:outerShdw blurRad="50800" dist="50800" dir="5400000" algn="ctr" rotWithShape="0">
                  <a:srgbClr val="000000">
                    <a:alpha val="96000"/>
                  </a:srgbClr>
                </a:outerShdw>
                <a:reflection stA="24000" endPos="65000" dist="50800" dir="5400000" sy="-100000" algn="bl" rotWithShape="0"/>
              </a:effectLst>
              <a:cs typeface="Arial" pitchFamily="34" charset="0"/>
            </a:endParaRPr>
          </a:p>
        </p:txBody>
      </p:sp>
    </p:spTree>
    <p:extLst>
      <p:ext uri="{BB962C8B-B14F-4D97-AF65-F5344CB8AC3E}">
        <p14:creationId xmlns:p14="http://schemas.microsoft.com/office/powerpoint/2010/main" val="33056876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dirty="0"/>
          </a:p>
        </p:txBody>
      </p:sp>
      <p:sp>
        <p:nvSpPr>
          <p:cNvPr id="3" name="Underrubrik 2"/>
          <p:cNvSpPr>
            <a:spLocks noGrp="1"/>
          </p:cNvSpPr>
          <p:nvPr>
            <p:ph type="subTitle" idx="1"/>
          </p:nvPr>
        </p:nvSpPr>
        <p:spPr/>
        <p:txBody>
          <a:bodyPr/>
          <a:lstStyle/>
          <a:p>
            <a:endParaRPr lang="sv-SE" dirty="0"/>
          </a:p>
        </p:txBody>
      </p:sp>
      <p:pic>
        <p:nvPicPr>
          <p:cNvPr id="4" name="Platshållare för bild 6"/>
          <p:cNvPicPr>
            <a:picLocks noChangeAspect="1"/>
          </p:cNvPicPr>
          <p:nvPr/>
        </p:nvPicPr>
        <p:blipFill>
          <a:blip r:embed="rId3">
            <a:extLst>
              <a:ext uri="{28A0092B-C50C-407E-A947-70E740481C1C}">
                <a14:useLocalDpi xmlns:a14="http://schemas.microsoft.com/office/drawing/2010/main" val="0"/>
              </a:ext>
            </a:extLst>
          </a:blip>
          <a:srcRect l="73" r="73"/>
          <a:stretch>
            <a:fillRect/>
          </a:stretch>
        </p:blipFill>
        <p:spPr>
          <a:xfrm>
            <a:off x="539750" y="333375"/>
            <a:ext cx="8135938" cy="6119813"/>
          </a:xfrm>
          <a:prstGeom prst="rect">
            <a:avLst/>
          </a:prstGeom>
        </p:spPr>
      </p:pic>
    </p:spTree>
    <p:extLst>
      <p:ext uri="{BB962C8B-B14F-4D97-AF65-F5344CB8AC3E}">
        <p14:creationId xmlns:p14="http://schemas.microsoft.com/office/powerpoint/2010/main" val="150631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980" y="692696"/>
            <a:ext cx="8229600" cy="1143000"/>
          </a:xfrm>
        </p:spPr>
        <p:txBody>
          <a:bodyPr>
            <a:normAutofit/>
          </a:bodyPr>
          <a:lstStyle/>
          <a:p>
            <a:r>
              <a:rPr lang="sv-SE" sz="3600" dirty="0">
                <a:solidFill>
                  <a:srgbClr val="00B0F0"/>
                </a:solidFill>
              </a:rPr>
              <a:t>Förberedelse inför </a:t>
            </a:r>
            <a:r>
              <a:rPr lang="sv-SE" sz="3600" dirty="0" smtClean="0">
                <a:solidFill>
                  <a:srgbClr val="00B0F0"/>
                </a:solidFill>
              </a:rPr>
              <a:t>samtal</a:t>
            </a:r>
            <a:r>
              <a:rPr lang="sv-SE" sz="2400" dirty="0">
                <a:solidFill>
                  <a:srgbClr val="FF00FF"/>
                </a:solidFill>
              </a:rPr>
              <a:t/>
            </a:r>
            <a:br>
              <a:rPr lang="sv-SE" sz="2400" dirty="0">
                <a:solidFill>
                  <a:srgbClr val="FF00FF"/>
                </a:solidFill>
              </a:rPr>
            </a:br>
            <a:endParaRPr lang="sv-SE" sz="2400" dirty="0"/>
          </a:p>
        </p:txBody>
      </p:sp>
      <p:sp>
        <p:nvSpPr>
          <p:cNvPr id="3" name="Platshållare för innehåll 2"/>
          <p:cNvSpPr>
            <a:spLocks noGrp="1"/>
          </p:cNvSpPr>
          <p:nvPr>
            <p:ph idx="1"/>
          </p:nvPr>
        </p:nvSpPr>
        <p:spPr>
          <a:xfrm>
            <a:off x="457202" y="1600200"/>
            <a:ext cx="8229600" cy="4205063"/>
          </a:xfrm>
        </p:spPr>
        <p:txBody>
          <a:bodyPr>
            <a:normAutofit/>
          </a:bodyPr>
          <a:lstStyle/>
          <a:p>
            <a:pPr marL="0" indent="0">
              <a:lnSpc>
                <a:spcPct val="150000"/>
              </a:lnSpc>
              <a:buNone/>
            </a:pPr>
            <a:r>
              <a:rPr lang="sv-SE" sz="2000" dirty="0" smtClean="0"/>
              <a:t>Påläst </a:t>
            </a:r>
            <a:endParaRPr lang="sv-SE" sz="2000" dirty="0"/>
          </a:p>
          <a:p>
            <a:pPr marL="0" indent="0">
              <a:lnSpc>
                <a:spcPct val="150000"/>
              </a:lnSpc>
              <a:buNone/>
            </a:pPr>
            <a:r>
              <a:rPr lang="sv-SE" sz="2000" dirty="0"/>
              <a:t>Formulera en </a:t>
            </a:r>
            <a:r>
              <a:rPr lang="sv-SE" sz="2000" dirty="0" smtClean="0"/>
              <a:t>plan</a:t>
            </a:r>
          </a:p>
          <a:p>
            <a:pPr marL="0" indent="0">
              <a:lnSpc>
                <a:spcPct val="150000"/>
              </a:lnSpc>
              <a:buNone/>
            </a:pPr>
            <a:r>
              <a:rPr lang="sv-SE" sz="2000" dirty="0" smtClean="0"/>
              <a:t>Skapa </a:t>
            </a:r>
            <a:r>
              <a:rPr lang="sv-SE" sz="2000" dirty="0"/>
              <a:t>en agenda för mötet </a:t>
            </a:r>
          </a:p>
          <a:p>
            <a:pPr marL="0" indent="0">
              <a:lnSpc>
                <a:spcPct val="150000"/>
              </a:lnSpc>
              <a:buNone/>
            </a:pPr>
            <a:r>
              <a:rPr lang="sv-SE" sz="2000" dirty="0"/>
              <a:t>Eventuell rollfördelning om det är flera parter </a:t>
            </a:r>
          </a:p>
          <a:p>
            <a:pPr marL="0" indent="0">
              <a:lnSpc>
                <a:spcPct val="150000"/>
              </a:lnSpc>
              <a:buNone/>
            </a:pPr>
            <a:r>
              <a:rPr lang="sv-SE" sz="2000" dirty="0"/>
              <a:t>Skriv ner stolpar </a:t>
            </a:r>
          </a:p>
          <a:p>
            <a:pPr marL="0" indent="0">
              <a:lnSpc>
                <a:spcPct val="150000"/>
              </a:lnSpc>
              <a:buNone/>
            </a:pPr>
            <a:r>
              <a:rPr lang="sv-SE" sz="2000" dirty="0" smtClean="0"/>
              <a:t>Nästa </a:t>
            </a:r>
            <a:r>
              <a:rPr lang="sv-SE" sz="2000" dirty="0"/>
              <a:t>tillfälle </a:t>
            </a:r>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2050" name="Picture 2" descr="http://www.demenscentrum.se/Global/Nyheter_Bild/ea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515" y="526133"/>
            <a:ext cx="142875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ilindeblogg.nu/wp-content/uploads/2011/03/Hj%C3%A4rta-r%C3%B6t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1044" y="1988840"/>
            <a:ext cx="1855142" cy="18081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kirsebergsfritid.files.wordpress.com/2011/08/mc3a5l_fotboll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1771" y="3264818"/>
            <a:ext cx="281194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4"/>
          <p:cNvSpPr>
            <a:spLocks noGrp="1"/>
          </p:cNvSpPr>
          <p:nvPr>
            <p:ph type="title"/>
          </p:nvPr>
        </p:nvSpPr>
        <p:spPr>
          <a:xfrm>
            <a:off x="2483768" y="260648"/>
            <a:ext cx="4032448" cy="1162050"/>
          </a:xfrm>
        </p:spPr>
        <p:txBody>
          <a:bodyPr>
            <a:noAutofit/>
          </a:bodyPr>
          <a:lstStyle/>
          <a:p>
            <a:r>
              <a:rPr lang="sv-SE" altLang="sv-SE" sz="3600" dirty="0" smtClean="0">
                <a:solidFill>
                  <a:srgbClr val="00B0F0"/>
                </a:solidFill>
              </a:rPr>
              <a:t>Samtalsregler </a:t>
            </a:r>
          </a:p>
        </p:txBody>
      </p:sp>
      <p:sp>
        <p:nvSpPr>
          <p:cNvPr id="34819" name="Platshållare för text 6"/>
          <p:cNvSpPr>
            <a:spLocks noGrp="1"/>
          </p:cNvSpPr>
          <p:nvPr>
            <p:ph type="body" sz="half" idx="2"/>
          </p:nvPr>
        </p:nvSpPr>
        <p:spPr>
          <a:xfrm>
            <a:off x="468313" y="1989138"/>
            <a:ext cx="4689475" cy="4691062"/>
          </a:xfrm>
        </p:spPr>
        <p:txBody>
          <a:bodyPr>
            <a:normAutofit/>
          </a:bodyPr>
          <a:lstStyle/>
          <a:p>
            <a:pPr marL="285750" indent="-285750">
              <a:buFontTx/>
              <a:buChar char="•"/>
            </a:pPr>
            <a:endParaRPr lang="sv-SE" altLang="sv-SE" dirty="0" smtClean="0"/>
          </a:p>
          <a:p>
            <a:pPr marL="742950" lvl="1" indent="-285750">
              <a:buFont typeface="Arial" pitchFamily="34" charset="0"/>
              <a:buChar char="•"/>
            </a:pPr>
            <a:endParaRPr lang="sv-SE" altLang="sv-SE" dirty="0" smtClean="0"/>
          </a:p>
        </p:txBody>
      </p:sp>
      <p:pic>
        <p:nvPicPr>
          <p:cNvPr id="34820" name="Platshållare för innehåll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688" y="1412776"/>
            <a:ext cx="5544616" cy="4032052"/>
          </a:xfrm>
        </p:spPr>
      </p:pic>
    </p:spTree>
    <p:extLst>
      <p:ext uri="{BB962C8B-B14F-4D97-AF65-F5344CB8AC3E}">
        <p14:creationId xmlns:p14="http://schemas.microsoft.com/office/powerpoint/2010/main" val="3112430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7870" y="490790"/>
            <a:ext cx="8229600" cy="1143000"/>
          </a:xfrm>
        </p:spPr>
        <p:txBody>
          <a:bodyPr>
            <a:normAutofit fontScale="90000"/>
          </a:bodyPr>
          <a:lstStyle/>
          <a:p>
            <a:r>
              <a:rPr lang="sv-SE" sz="2400" dirty="0"/>
              <a:t/>
            </a:r>
            <a:br>
              <a:rPr lang="sv-SE" sz="2400" dirty="0"/>
            </a:br>
            <a:r>
              <a:rPr lang="sv-SE" sz="4400" b="1" dirty="0">
                <a:solidFill>
                  <a:srgbClr val="FF00FF"/>
                </a:solidFill>
              </a:rPr>
              <a:t/>
            </a:r>
            <a:br>
              <a:rPr lang="sv-SE" sz="4400" b="1" dirty="0">
                <a:solidFill>
                  <a:srgbClr val="FF00FF"/>
                </a:solidFill>
              </a:rPr>
            </a:br>
            <a:endParaRPr lang="sv-SE" sz="2400" dirty="0"/>
          </a:p>
        </p:txBody>
      </p:sp>
      <p:sp>
        <p:nvSpPr>
          <p:cNvPr id="3" name="Platshållare för innehåll 2"/>
          <p:cNvSpPr>
            <a:spLocks noGrp="1"/>
          </p:cNvSpPr>
          <p:nvPr>
            <p:ph idx="1"/>
          </p:nvPr>
        </p:nvSpPr>
        <p:spPr>
          <a:xfrm>
            <a:off x="369980" y="1916832"/>
            <a:ext cx="8229600" cy="3629000"/>
          </a:xfrm>
        </p:spPr>
        <p:txBody>
          <a:bodyPr>
            <a:normAutofit/>
          </a:bodyPr>
          <a:lstStyle/>
          <a:p>
            <a:pPr marL="0" indent="0">
              <a:buNone/>
            </a:pPr>
            <a:r>
              <a:rPr lang="sv-SE" sz="1600" b="1" dirty="0" smtClean="0"/>
              <a:t>.</a:t>
            </a:r>
            <a:endParaRPr lang="sv-SE" sz="1600" b="1" dirty="0"/>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6150" name="Picture 6" descr="https://encrypted-tbn3.gstatic.com/images?q=tbn:ANd9GcRhrxwPrWmwHW5ijmhnPitLRh07l3ZUfkqvfUyhP0-JAxDKpMHt9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050" y="1340768"/>
            <a:ext cx="6400800" cy="447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63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idx="4294967295"/>
          </p:nvPr>
        </p:nvSpPr>
        <p:spPr>
          <a:xfrm>
            <a:off x="-1548680" y="308566"/>
            <a:ext cx="8229600" cy="1143000"/>
          </a:xfrm>
        </p:spPr>
        <p:txBody>
          <a:bodyPr anchor="b"/>
          <a:lstStyle/>
          <a:p>
            <a:pPr eaLnBrk="1" hangingPunct="1"/>
            <a:r>
              <a:rPr lang="sv-SE" altLang="sv-SE" dirty="0" smtClean="0"/>
              <a:t>		</a:t>
            </a:r>
            <a:r>
              <a:rPr lang="sv-SE" altLang="sv-SE" sz="3600" dirty="0" smtClean="0">
                <a:solidFill>
                  <a:srgbClr val="00B0F0"/>
                </a:solidFill>
              </a:rPr>
              <a:t>BEKRÄFTELSE</a:t>
            </a:r>
          </a:p>
        </p:txBody>
      </p:sp>
      <p:sp>
        <p:nvSpPr>
          <p:cNvPr id="13315" name="Platshållare för innehåll 2"/>
          <p:cNvSpPr>
            <a:spLocks noGrp="1"/>
          </p:cNvSpPr>
          <p:nvPr>
            <p:ph sz="quarter" idx="4294967295"/>
          </p:nvPr>
        </p:nvSpPr>
        <p:spPr/>
        <p:txBody>
          <a:bodyPr/>
          <a:lstStyle/>
          <a:p>
            <a:pPr marL="248448" indent="-248448" defTabSz="832013"/>
            <a:endParaRPr lang="sv-SE" altLang="sv-SE" sz="2500" dirty="0"/>
          </a:p>
          <a:p>
            <a:pPr marL="248448" indent="-248448" defTabSz="832013"/>
            <a:r>
              <a:rPr lang="sv-SE" altLang="sv-SE" sz="2500" dirty="0"/>
              <a:t>Ett fundamentalt behov hos människan för att uppleva hälsa och livskvalité!</a:t>
            </a:r>
          </a:p>
          <a:p>
            <a:pPr marL="248448" indent="-248448" defTabSz="832013"/>
            <a:endParaRPr lang="sv-SE" altLang="sv-SE" sz="2500" dirty="0"/>
          </a:p>
          <a:p>
            <a:pPr marL="248448" indent="-248448" defTabSz="832013"/>
            <a:r>
              <a:rPr lang="sv-SE" altLang="sv-SE" sz="2500" dirty="0"/>
              <a:t>Viktigt för människors psykiska utveckling, stabilitet och mentala hälsa!</a:t>
            </a:r>
          </a:p>
          <a:p>
            <a:pPr marL="248448" indent="-248448" defTabSz="832013"/>
            <a:endParaRPr lang="sv-SE" altLang="sv-SE" sz="2500" dirty="0"/>
          </a:p>
          <a:p>
            <a:pPr marL="248448" indent="-248448" defTabSz="832013"/>
            <a:r>
              <a:rPr lang="sv-SE" altLang="sv-SE" sz="2500" dirty="0"/>
              <a:t>Viktigt i alla möten mellan människor!</a:t>
            </a:r>
          </a:p>
          <a:p>
            <a:pPr marL="248448" indent="-248448" defTabSz="832013"/>
            <a:endParaRPr lang="sv-SE" altLang="sv-SE" sz="2500" dirty="0"/>
          </a:p>
        </p:txBody>
      </p:sp>
      <p:pic>
        <p:nvPicPr>
          <p:cNvPr id="13316" name="Picture 3" descr="C:\Documents and Settings\Marcus\Local Settings\Temporary Internet Files\Content.IE5\PXH7GL1D\MPj043724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732" y="642281"/>
            <a:ext cx="2755283" cy="15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594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endParaRPr lang="sv-SE" altLang="sv-SE" dirty="0" smtClean="0"/>
          </a:p>
        </p:txBody>
      </p:sp>
      <p:sp>
        <p:nvSpPr>
          <p:cNvPr id="7171" name="Platshållare för innehåll 2"/>
          <p:cNvSpPr>
            <a:spLocks noGrp="1"/>
          </p:cNvSpPr>
          <p:nvPr>
            <p:ph idx="1"/>
          </p:nvPr>
        </p:nvSpPr>
        <p:spPr>
          <a:xfrm>
            <a:off x="4594224" y="4437112"/>
            <a:ext cx="4442271" cy="1944216"/>
          </a:xfrm>
        </p:spPr>
        <p:txBody>
          <a:bodyPr>
            <a:normAutofit fontScale="32500" lnSpcReduction="20000"/>
          </a:bodyPr>
          <a:lstStyle/>
          <a:p>
            <a:pPr marL="0" indent="0">
              <a:buFontTx/>
              <a:buNone/>
            </a:pPr>
            <a:r>
              <a:rPr lang="sv-SE" altLang="sv-SE" sz="4300" dirty="0" smtClean="0"/>
              <a:t>… att reflektera tillsammans med kollegor om </a:t>
            </a:r>
          </a:p>
          <a:p>
            <a:pPr marL="0" indent="0">
              <a:buFontTx/>
              <a:buNone/>
            </a:pPr>
            <a:r>
              <a:rPr lang="sv-SE" altLang="sv-SE" sz="4300" dirty="0" smtClean="0"/>
              <a:t>ger värdefulla insikter.</a:t>
            </a:r>
          </a:p>
          <a:p>
            <a:pPr marL="0" indent="0">
              <a:buFontTx/>
              <a:buNone/>
            </a:pPr>
            <a:endParaRPr lang="sv-SE" altLang="sv-SE" sz="4300" dirty="0" smtClean="0"/>
          </a:p>
          <a:p>
            <a:pPr marL="0" indent="0">
              <a:buFontTx/>
              <a:buNone/>
            </a:pPr>
            <a:r>
              <a:rPr lang="sv-SE" altLang="sv-SE" sz="4300" dirty="0" smtClean="0"/>
              <a:t>… vid reflektion omvandlas </a:t>
            </a:r>
            <a:br>
              <a:rPr lang="sv-SE" altLang="sv-SE" sz="4300" dirty="0" smtClean="0"/>
            </a:br>
            <a:r>
              <a:rPr lang="sv-SE" altLang="sv-SE" sz="4300" dirty="0" smtClean="0"/>
              <a:t>ny kunskap och upplevelser till egna insikter och fördjupar personens erfarenheter.</a:t>
            </a:r>
          </a:p>
          <a:p>
            <a:pPr marL="0" indent="0">
              <a:buFontTx/>
              <a:buNone/>
            </a:pPr>
            <a:endParaRPr lang="sv-SE" altLang="sv-SE" dirty="0" smtClean="0"/>
          </a:p>
          <a:p>
            <a:pPr marL="0" indent="0">
              <a:buFontTx/>
              <a:buNone/>
            </a:pPr>
            <a:endParaRPr lang="sv-SE" altLang="sv-SE" dirty="0" smtClean="0"/>
          </a:p>
          <a:p>
            <a:pPr marL="0" indent="0">
              <a:buFontTx/>
              <a:buNone/>
            </a:pPr>
            <a:endParaRPr lang="sv-SE" altLang="sv-SE" dirty="0" smtClean="0"/>
          </a:p>
          <a:p>
            <a:pPr marL="0" indent="0">
              <a:buFontTx/>
              <a:buNone/>
            </a:pPr>
            <a:r>
              <a:rPr lang="sv-SE" altLang="sv-SE" dirty="0" smtClean="0"/>
              <a:t>				</a:t>
            </a:r>
          </a:p>
        </p:txBody>
      </p:sp>
      <p:pic>
        <p:nvPicPr>
          <p:cNvPr id="7172" name="Picture 6" descr="C:\Users\egs323\AppData\Local\Microsoft\Windows\Temporary Internet Files\Content.IE5\HGFO8K0A\MP9004386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860800"/>
            <a:ext cx="42037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C:\Users\egs323\AppData\Local\Microsoft\Windows\Temporary Internet Files\Content.IE5\HGFO8K0A\MP9004033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25" y="287338"/>
            <a:ext cx="45497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Users\egs323\AppData\Local\Microsoft\Windows\Temporary Internet Files\Content.IE5\6KMGGXZ6\MP9004225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103188"/>
            <a:ext cx="423545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ruta 1"/>
          <p:cNvSpPr txBox="1">
            <a:spLocks noChangeArrowheads="1"/>
          </p:cNvSpPr>
          <p:nvPr/>
        </p:nvSpPr>
        <p:spPr bwMode="auto">
          <a:xfrm>
            <a:off x="2663825" y="2882900"/>
            <a:ext cx="3262313"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sv-SE" altLang="sv-SE" sz="5400" dirty="0"/>
              <a:t>Reflektion</a:t>
            </a:r>
          </a:p>
        </p:txBody>
      </p:sp>
    </p:spTree>
    <p:extLst>
      <p:ext uri="{BB962C8B-B14F-4D97-AF65-F5344CB8AC3E}">
        <p14:creationId xmlns:p14="http://schemas.microsoft.com/office/powerpoint/2010/main" val="797962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2109" y="188640"/>
            <a:ext cx="8229600" cy="1143000"/>
          </a:xfrm>
        </p:spPr>
        <p:txBody>
          <a:bodyPr>
            <a:noAutofit/>
          </a:bodyPr>
          <a:lstStyle/>
          <a:p>
            <a:r>
              <a:rPr lang="sv-SE" sz="3600" dirty="0">
                <a:solidFill>
                  <a:srgbClr val="00B0F0"/>
                </a:solidFill>
              </a:rPr>
              <a:t>Utmaningen med samtalet </a:t>
            </a:r>
            <a:br>
              <a:rPr lang="sv-SE" sz="3600" dirty="0">
                <a:solidFill>
                  <a:srgbClr val="00B0F0"/>
                </a:solidFill>
              </a:rPr>
            </a:br>
            <a:endParaRPr lang="sv-SE" sz="3600" dirty="0">
              <a:solidFill>
                <a:srgbClr val="00B0F0"/>
              </a:solidFill>
            </a:endParaRPr>
          </a:p>
        </p:txBody>
      </p:sp>
      <p:sp>
        <p:nvSpPr>
          <p:cNvPr id="3" name="Platshållare för innehåll 2"/>
          <p:cNvSpPr>
            <a:spLocks noGrp="1"/>
          </p:cNvSpPr>
          <p:nvPr>
            <p:ph idx="1"/>
          </p:nvPr>
        </p:nvSpPr>
        <p:spPr>
          <a:xfrm>
            <a:off x="264849" y="1340768"/>
            <a:ext cx="8229600" cy="4277071"/>
          </a:xfrm>
        </p:spPr>
        <p:txBody>
          <a:bodyPr>
            <a:normAutofit/>
          </a:bodyPr>
          <a:lstStyle/>
          <a:p>
            <a:pPr marL="0" indent="0">
              <a:buNone/>
            </a:pPr>
            <a:endParaRPr lang="sv-SE" sz="2200" dirty="0" smtClean="0"/>
          </a:p>
          <a:p>
            <a:pPr marL="0" indent="0">
              <a:buNone/>
            </a:pPr>
            <a:r>
              <a:rPr lang="sv-SE" sz="2200" dirty="0" smtClean="0"/>
              <a:t>Utmaningen </a:t>
            </a:r>
            <a:r>
              <a:rPr lang="sv-SE" sz="2200" dirty="0"/>
              <a:t>är </a:t>
            </a:r>
            <a:r>
              <a:rPr lang="sv-SE" sz="2200" b="1" dirty="0"/>
              <a:t>inte </a:t>
            </a:r>
            <a:r>
              <a:rPr lang="sv-SE" sz="2200" dirty="0"/>
              <a:t>att förmå någon annan att sluta känna eller uttrycka sina känslor </a:t>
            </a:r>
          </a:p>
          <a:p>
            <a:pPr marL="0" indent="0">
              <a:buNone/>
            </a:pPr>
            <a:endParaRPr lang="sv-SE" sz="2200" dirty="0"/>
          </a:p>
          <a:p>
            <a:pPr marL="0" indent="0">
              <a:buNone/>
            </a:pPr>
            <a:r>
              <a:rPr lang="sv-SE" sz="2200" dirty="0"/>
              <a:t>Utmaningen är istället </a:t>
            </a:r>
            <a:r>
              <a:rPr lang="sv-SE" sz="2200" b="1" dirty="0"/>
              <a:t>hur </a:t>
            </a:r>
            <a:r>
              <a:rPr lang="sv-SE" sz="2200" dirty="0"/>
              <a:t>jag hanterar mig själv, </a:t>
            </a:r>
            <a:r>
              <a:rPr lang="sv-SE" sz="2200" b="1" dirty="0"/>
              <a:t>hur </a:t>
            </a:r>
            <a:r>
              <a:rPr lang="sv-SE" sz="2200" dirty="0"/>
              <a:t>jag står ut med ilskan, gråten, svagheten etc. </a:t>
            </a:r>
          </a:p>
          <a:p>
            <a:pPr marL="0" indent="0">
              <a:buNone/>
            </a:pPr>
            <a:endParaRPr lang="sv-SE" sz="2200" dirty="0"/>
          </a:p>
          <a:p>
            <a:pPr marL="0" indent="0">
              <a:buNone/>
            </a:pPr>
            <a:r>
              <a:rPr lang="sv-SE" sz="2200" dirty="0"/>
              <a:t>Utmaningen är att skilja på person och beteende </a:t>
            </a:r>
          </a:p>
          <a:p>
            <a:pPr marL="0" indent="0">
              <a:buNone/>
            </a:pPr>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12" name="Bildobjekt 11" descr="http://thumbs.dreamstime.com/z/frustrerad-kontorsarbetare-för-tecknad-film-8398547.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4377" y="4475317"/>
            <a:ext cx="3090545" cy="1645920"/>
          </a:xfrm>
          <a:prstGeom prst="rect">
            <a:avLst/>
          </a:prstGeom>
          <a:noFill/>
          <a:ln>
            <a:noFill/>
          </a:ln>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181100"/>
            <a:ext cx="860107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899592" y="476672"/>
            <a:ext cx="2783262" cy="369332"/>
          </a:xfrm>
          <a:prstGeom prst="rect">
            <a:avLst/>
          </a:prstGeom>
          <a:noFill/>
        </p:spPr>
        <p:txBody>
          <a:bodyPr wrap="none" rtlCol="0">
            <a:spAutoFit/>
          </a:bodyPr>
          <a:lstStyle/>
          <a:p>
            <a:r>
              <a:rPr lang="sv-SE" b="1" dirty="0" smtClean="0"/>
              <a:t>Fyra kommunikationsstilar:</a:t>
            </a:r>
            <a:endParaRPr lang="sv-SE" b="1" dirty="0"/>
          </a:p>
        </p:txBody>
      </p:sp>
    </p:spTree>
    <p:extLst>
      <p:ext uri="{BB962C8B-B14F-4D97-AF65-F5344CB8AC3E}">
        <p14:creationId xmlns:p14="http://schemas.microsoft.com/office/powerpoint/2010/main" val="1091049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2555776" y="548680"/>
            <a:ext cx="6233746"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b="1">
                <a:solidFill>
                  <a:schemeClr val="tx2"/>
                </a:solidFill>
                <a:latin typeface="Arial Black" pitchFamily="34" charset="0"/>
              </a:defRPr>
            </a:lvl1pPr>
            <a:lvl2pPr marL="742950" indent="-285750">
              <a:defRPr sz="2800" b="1">
                <a:solidFill>
                  <a:schemeClr val="tx2"/>
                </a:solidFill>
                <a:latin typeface="Arial Black" pitchFamily="34" charset="0"/>
              </a:defRPr>
            </a:lvl2pPr>
            <a:lvl3pPr marL="1143000" indent="-228600">
              <a:defRPr sz="2800" b="1">
                <a:solidFill>
                  <a:schemeClr val="tx2"/>
                </a:solidFill>
                <a:latin typeface="Arial Black" pitchFamily="34" charset="0"/>
              </a:defRPr>
            </a:lvl3pPr>
            <a:lvl4pPr marL="1600200" indent="-228600">
              <a:defRPr sz="2800" b="1">
                <a:solidFill>
                  <a:schemeClr val="tx2"/>
                </a:solidFill>
                <a:latin typeface="Arial Black" pitchFamily="34" charset="0"/>
              </a:defRPr>
            </a:lvl4pPr>
            <a:lvl5pPr marL="2057400" indent="-228600">
              <a:defRPr sz="2800" b="1">
                <a:solidFill>
                  <a:schemeClr val="tx2"/>
                </a:solidFill>
                <a:latin typeface="Arial Black" pitchFamily="34" charset="0"/>
              </a:defRPr>
            </a:lvl5pPr>
            <a:lvl6pPr marL="2514600" indent="-228600" eaLnBrk="0" fontAlgn="base" hangingPunct="0">
              <a:spcBef>
                <a:spcPct val="0"/>
              </a:spcBef>
              <a:spcAft>
                <a:spcPct val="0"/>
              </a:spcAft>
              <a:defRPr sz="2800" b="1">
                <a:solidFill>
                  <a:schemeClr val="tx2"/>
                </a:solidFill>
                <a:latin typeface="Arial Black" pitchFamily="34" charset="0"/>
              </a:defRPr>
            </a:lvl6pPr>
            <a:lvl7pPr marL="2971800" indent="-228600" eaLnBrk="0" fontAlgn="base" hangingPunct="0">
              <a:spcBef>
                <a:spcPct val="0"/>
              </a:spcBef>
              <a:spcAft>
                <a:spcPct val="0"/>
              </a:spcAft>
              <a:defRPr sz="2800" b="1">
                <a:solidFill>
                  <a:schemeClr val="tx2"/>
                </a:solidFill>
                <a:latin typeface="Arial Black" pitchFamily="34" charset="0"/>
              </a:defRPr>
            </a:lvl7pPr>
            <a:lvl8pPr marL="3429000" indent="-228600" eaLnBrk="0" fontAlgn="base" hangingPunct="0">
              <a:spcBef>
                <a:spcPct val="0"/>
              </a:spcBef>
              <a:spcAft>
                <a:spcPct val="0"/>
              </a:spcAft>
              <a:defRPr sz="2800" b="1">
                <a:solidFill>
                  <a:schemeClr val="tx2"/>
                </a:solidFill>
                <a:latin typeface="Arial Black" pitchFamily="34" charset="0"/>
              </a:defRPr>
            </a:lvl8pPr>
            <a:lvl9pPr marL="3886200" indent="-228600" eaLnBrk="0" fontAlgn="base" hangingPunct="0">
              <a:spcBef>
                <a:spcPct val="0"/>
              </a:spcBef>
              <a:spcAft>
                <a:spcPct val="0"/>
              </a:spcAft>
              <a:defRPr sz="2800" b="1">
                <a:solidFill>
                  <a:schemeClr val="tx2"/>
                </a:solidFill>
                <a:latin typeface="Arial Black" pitchFamily="34" charset="0"/>
              </a:defRPr>
            </a:lvl9pPr>
          </a:lstStyle>
          <a:p>
            <a:endParaRPr lang="sv-SE" altLang="sv-SE" sz="4000" b="0" dirty="0">
              <a:solidFill>
                <a:schemeClr val="bg1"/>
              </a:solidFill>
            </a:endParaRPr>
          </a:p>
        </p:txBody>
      </p:sp>
      <p:sp>
        <p:nvSpPr>
          <p:cNvPr id="2" name="textruta 1"/>
          <p:cNvSpPr txBox="1"/>
          <p:nvPr/>
        </p:nvSpPr>
        <p:spPr>
          <a:xfrm>
            <a:off x="258610" y="571048"/>
            <a:ext cx="9058827" cy="1908215"/>
          </a:xfrm>
          <a:prstGeom prst="rect">
            <a:avLst/>
          </a:prstGeom>
          <a:noFill/>
        </p:spPr>
        <p:txBody>
          <a:bodyPr wrap="none" rtlCol="0">
            <a:spAutoFit/>
          </a:bodyPr>
          <a:lstStyle/>
          <a:p>
            <a:endParaRPr lang="sv-SE" sz="1400" dirty="0" smtClean="0"/>
          </a:p>
          <a:p>
            <a:r>
              <a:rPr lang="sv-SE" sz="32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Hur </a:t>
            </a:r>
            <a:r>
              <a:rPr lang="sv-SE" sz="3200" dirty="0">
                <a:solidFill>
                  <a:srgbClr val="00B0F0"/>
                </a:solidFill>
                <a:latin typeface="Verdana" panose="020B0604030504040204" pitchFamily="34" charset="0"/>
                <a:ea typeface="Verdana" panose="020B0604030504040204" pitchFamily="34" charset="0"/>
                <a:cs typeface="Verdana" panose="020B0604030504040204" pitchFamily="34" charset="0"/>
              </a:rPr>
              <a:t>fungerar kommunikationen i er grupp?</a:t>
            </a:r>
          </a:p>
          <a:p>
            <a:r>
              <a:rPr lang="sv-SE" dirty="0" smtClean="0">
                <a:solidFill>
                  <a:srgbClr val="00B0F0"/>
                </a:solidFill>
              </a:rPr>
              <a:t>Vilken kommunikationsstil har du/ni? Fördelar och nackdelar.</a:t>
            </a:r>
            <a:endParaRPr lang="sv-SE" dirty="0">
              <a:solidFill>
                <a:srgbClr val="00B0F0"/>
              </a:solidFill>
            </a:endParaRPr>
          </a:p>
          <a:p>
            <a:pPr marL="285750" indent="-285750">
              <a:buFontTx/>
              <a:buChar char="-"/>
            </a:pPr>
            <a:r>
              <a:rPr lang="sv-SE" dirty="0">
                <a:solidFill>
                  <a:srgbClr val="00B0F0"/>
                </a:solidFill>
              </a:rPr>
              <a:t>diskutera</a:t>
            </a:r>
          </a:p>
          <a:p>
            <a:r>
              <a:rPr lang="sv-SE" dirty="0">
                <a:solidFill>
                  <a:srgbClr val="00B0F0"/>
                </a:solidFill>
              </a:rPr>
              <a:t/>
            </a:r>
            <a:br>
              <a:rPr lang="sv-SE" dirty="0">
                <a:solidFill>
                  <a:srgbClr val="00B0F0"/>
                </a:solidFill>
              </a:rPr>
            </a:br>
            <a:endParaRPr lang="sv-SE" dirty="0"/>
          </a:p>
        </p:txBody>
      </p:sp>
      <p:pic>
        <p:nvPicPr>
          <p:cNvPr id="5" name="Picture 5" descr="C:\Users\ewagyl6623\AppData\Local\Microsoft\Windows\Temporary Internet Files\Content.IE5\O7FJ8H3C\MP9004221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8208912" cy="442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543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72071" y="332656"/>
            <a:ext cx="7772400" cy="1902073"/>
          </a:xfrm>
        </p:spPr>
        <p:txBody>
          <a:bodyPr>
            <a:normAutofit fontScale="90000"/>
          </a:bodyPr>
          <a:lstStyle/>
          <a:p>
            <a:r>
              <a:rPr lang="sv-SE" b="1" dirty="0">
                <a:solidFill>
                  <a:srgbClr val="00B0F0"/>
                </a:solidFill>
              </a:rPr>
              <a:t>Kommunikation, </a:t>
            </a:r>
            <a:r>
              <a:rPr lang="sv-SE" b="1" dirty="0" smtClean="0">
                <a:solidFill>
                  <a:srgbClr val="00B0F0"/>
                </a:solidFill>
              </a:rPr>
              <a:t>det </a:t>
            </a:r>
            <a:r>
              <a:rPr lang="sv-SE" b="1" dirty="0">
                <a:solidFill>
                  <a:srgbClr val="00B0F0"/>
                </a:solidFill>
              </a:rPr>
              <a:t>viktiga samtalet, coachning</a:t>
            </a:r>
            <a:br>
              <a:rPr lang="sv-SE" b="1" dirty="0">
                <a:solidFill>
                  <a:srgbClr val="00B0F0"/>
                </a:solidFill>
              </a:rPr>
            </a:br>
            <a:r>
              <a:rPr lang="sv-SE" b="1" dirty="0">
                <a:solidFill>
                  <a:srgbClr val="00B0F0"/>
                </a:solidFill>
              </a:rPr>
              <a:t>och konflikthantering</a:t>
            </a:r>
            <a:br>
              <a:rPr lang="sv-SE" b="1" dirty="0">
                <a:solidFill>
                  <a:srgbClr val="00B0F0"/>
                </a:solidFill>
              </a:rPr>
            </a:br>
            <a:endParaRPr lang="sv-SE" dirty="0">
              <a:solidFill>
                <a:srgbClr val="00B0F0"/>
              </a:solidFill>
            </a:endParaRPr>
          </a:p>
        </p:txBody>
      </p:sp>
      <p:sp>
        <p:nvSpPr>
          <p:cNvPr id="3" name="Underrubrik 2"/>
          <p:cNvSpPr>
            <a:spLocks noGrp="1"/>
          </p:cNvSpPr>
          <p:nvPr>
            <p:ph type="subTitle" idx="1"/>
          </p:nvPr>
        </p:nvSpPr>
        <p:spPr>
          <a:xfrm>
            <a:off x="586515" y="2204864"/>
            <a:ext cx="7217935" cy="3168352"/>
          </a:xfrm>
        </p:spPr>
        <p:txBody>
          <a:bodyPr>
            <a:normAutofit fontScale="55000" lnSpcReduction="20000"/>
          </a:bodyPr>
          <a:lstStyle/>
          <a:p>
            <a:pPr marL="571500" indent="-571500" algn="l">
              <a:buFont typeface="Arial" panose="020B0604020202020204" pitchFamily="34" charset="0"/>
              <a:buChar char="•"/>
            </a:pPr>
            <a:r>
              <a:rPr lang="sv-SE" sz="3400" dirty="0" smtClean="0">
                <a:solidFill>
                  <a:schemeClr val="tx1"/>
                </a:solidFill>
              </a:rPr>
              <a:t>Ökad </a:t>
            </a:r>
            <a:r>
              <a:rPr lang="sv-SE" sz="3400" dirty="0">
                <a:solidFill>
                  <a:schemeClr val="tx1"/>
                </a:solidFill>
              </a:rPr>
              <a:t>kunskap och trygghet i hur man </a:t>
            </a:r>
          </a:p>
          <a:p>
            <a:pPr algn="l"/>
            <a:r>
              <a:rPr lang="sv-SE" sz="3800" dirty="0">
                <a:solidFill>
                  <a:schemeClr val="tx1"/>
                </a:solidFill>
              </a:rPr>
              <a:t>   </a:t>
            </a:r>
            <a:r>
              <a:rPr lang="sv-SE" sz="3800" dirty="0" smtClean="0">
                <a:solidFill>
                  <a:schemeClr val="tx1"/>
                </a:solidFill>
              </a:rPr>
              <a:t>    kan </a:t>
            </a:r>
            <a:r>
              <a:rPr lang="sv-SE" sz="3800" dirty="0">
                <a:solidFill>
                  <a:schemeClr val="tx1"/>
                </a:solidFill>
              </a:rPr>
              <a:t>genomföra viktiga samtal </a:t>
            </a:r>
          </a:p>
          <a:p>
            <a:pPr algn="l"/>
            <a:endParaRPr lang="sv-SE" sz="3800" dirty="0">
              <a:solidFill>
                <a:schemeClr val="tx1"/>
              </a:solidFill>
            </a:endParaRPr>
          </a:p>
          <a:p>
            <a:pPr marL="285739" indent="-285739" algn="l">
              <a:buFont typeface="Arial" pitchFamily="34" charset="0"/>
              <a:buChar char="•"/>
            </a:pPr>
            <a:r>
              <a:rPr lang="sv-SE" sz="3800" dirty="0" smtClean="0">
                <a:solidFill>
                  <a:schemeClr val="tx1"/>
                </a:solidFill>
              </a:rPr>
              <a:t>   Praktiska </a:t>
            </a:r>
            <a:r>
              <a:rPr lang="sv-SE" sz="3800" dirty="0">
                <a:solidFill>
                  <a:schemeClr val="tx1"/>
                </a:solidFill>
              </a:rPr>
              <a:t>verktyg för att kunna genomföra </a:t>
            </a:r>
          </a:p>
          <a:p>
            <a:pPr algn="l"/>
            <a:r>
              <a:rPr lang="sv-SE" sz="3800" dirty="0">
                <a:solidFill>
                  <a:schemeClr val="tx1"/>
                </a:solidFill>
              </a:rPr>
              <a:t>   </a:t>
            </a:r>
            <a:r>
              <a:rPr lang="sv-SE" sz="3800" dirty="0" smtClean="0">
                <a:solidFill>
                  <a:schemeClr val="tx1"/>
                </a:solidFill>
              </a:rPr>
              <a:t>    viktiga </a:t>
            </a:r>
            <a:r>
              <a:rPr lang="sv-SE" sz="3800" dirty="0">
                <a:solidFill>
                  <a:schemeClr val="tx1"/>
                </a:solidFill>
              </a:rPr>
              <a:t>samtal </a:t>
            </a:r>
            <a:endParaRPr lang="sv-SE" sz="3800" dirty="0" smtClean="0">
              <a:solidFill>
                <a:schemeClr val="tx1"/>
              </a:solidFill>
            </a:endParaRPr>
          </a:p>
          <a:p>
            <a:pPr algn="l"/>
            <a:endParaRPr lang="sv-SE" sz="3800" dirty="0" smtClean="0">
              <a:solidFill>
                <a:schemeClr val="tx1"/>
              </a:solidFill>
            </a:endParaRPr>
          </a:p>
          <a:p>
            <a:pPr marL="571500" indent="-571500" algn="l">
              <a:buFont typeface="Arial" panose="020B0604020202020204" pitchFamily="34" charset="0"/>
              <a:buChar char="•"/>
            </a:pPr>
            <a:r>
              <a:rPr lang="sv-SE" sz="3800" dirty="0" smtClean="0">
                <a:solidFill>
                  <a:schemeClr val="tx1"/>
                </a:solidFill>
              </a:rPr>
              <a:t>Konflikthantering</a:t>
            </a:r>
            <a:endParaRPr lang="sv-SE" sz="3800" dirty="0">
              <a:solidFill>
                <a:schemeClr val="tx1"/>
              </a:solidFill>
            </a:endParaRPr>
          </a:p>
          <a:p>
            <a:pPr algn="l"/>
            <a:endParaRPr lang="sv-SE" sz="3800" dirty="0">
              <a:solidFill>
                <a:schemeClr val="tx1"/>
              </a:solidFill>
            </a:endParaRPr>
          </a:p>
          <a:p>
            <a:pPr marL="285739" indent="-285739" algn="l">
              <a:buFont typeface="Arial" pitchFamily="34" charset="0"/>
              <a:buChar char="•"/>
            </a:pPr>
            <a:r>
              <a:rPr lang="sv-SE" sz="3800" dirty="0" smtClean="0">
                <a:solidFill>
                  <a:schemeClr val="tx1"/>
                </a:solidFill>
              </a:rPr>
              <a:t>    Falldiskussioner </a:t>
            </a:r>
            <a:endParaRPr lang="sv-SE" sz="3800" dirty="0">
              <a:solidFill>
                <a:schemeClr val="tx1"/>
              </a:solidFill>
            </a:endParaRPr>
          </a:p>
          <a:p>
            <a:endParaRPr lang="sv-SE"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0" name="Bildobjekt 9"/>
          <p:cNvPicPr/>
          <p:nvPr/>
        </p:nvPicPr>
        <p:blipFill>
          <a:blip r:embed="rId9">
            <a:extLst>
              <a:ext uri="{28A0092B-C50C-407E-A947-70E740481C1C}">
                <a14:useLocalDpi xmlns:a14="http://schemas.microsoft.com/office/drawing/2010/main" val="0"/>
              </a:ext>
            </a:extLst>
          </a:blip>
          <a:stretch>
            <a:fillRect/>
          </a:stretch>
        </p:blipFill>
        <p:spPr>
          <a:xfrm>
            <a:off x="7740352" y="583477"/>
            <a:ext cx="1211482" cy="1224136"/>
          </a:xfrm>
          <a:prstGeom prst="rect">
            <a:avLst/>
          </a:prstGeom>
        </p:spPr>
      </p:pic>
    </p:spTree>
    <p:extLst>
      <p:ext uri="{BB962C8B-B14F-4D97-AF65-F5344CB8AC3E}">
        <p14:creationId xmlns:p14="http://schemas.microsoft.com/office/powerpoint/2010/main" val="35913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solidFill>
                  <a:srgbClr val="00B0F0"/>
                </a:solidFill>
              </a:rPr>
              <a:t>Johari-”fönster”</a:t>
            </a:r>
            <a:endParaRPr lang="sv-SE" sz="3600" dirty="0">
              <a:solidFill>
                <a:srgbClr val="00B0F0"/>
              </a:solidFill>
            </a:endParaRPr>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sp>
        <p:nvSpPr>
          <p:cNvPr id="34" name="Rektangel 33"/>
          <p:cNvSpPr/>
          <p:nvPr/>
        </p:nvSpPr>
        <p:spPr>
          <a:xfrm>
            <a:off x="2937495" y="1988840"/>
            <a:ext cx="2642622" cy="2376264"/>
          </a:xfrm>
          <a:prstGeom prst="rect">
            <a:avLst/>
          </a:prstGeom>
          <a:solidFill>
            <a:srgbClr val="0066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fontAlgn="base">
              <a:spcBef>
                <a:spcPct val="0"/>
              </a:spcBef>
              <a:spcAft>
                <a:spcPct val="0"/>
              </a:spcAft>
            </a:pPr>
            <a:endParaRPr lang="en-US" dirty="0">
              <a:solidFill>
                <a:srgbClr val="FFFFFF"/>
              </a:solidFill>
            </a:endParaRPr>
          </a:p>
        </p:txBody>
      </p:sp>
      <p:cxnSp>
        <p:nvCxnSpPr>
          <p:cNvPr id="35" name="Rak 34"/>
          <p:cNvCxnSpPr/>
          <p:nvPr/>
        </p:nvCxnSpPr>
        <p:spPr>
          <a:xfrm>
            <a:off x="2922570" y="1988840"/>
            <a:ext cx="43924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a:off x="2922570" y="5553594"/>
            <a:ext cx="43924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flipH="1" flipV="1">
            <a:off x="2937552" y="1980455"/>
            <a:ext cx="1" cy="3573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flipH="1" flipV="1">
            <a:off x="7308325" y="1980455"/>
            <a:ext cx="1" cy="3573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ak 38"/>
          <p:cNvCxnSpPr/>
          <p:nvPr/>
        </p:nvCxnSpPr>
        <p:spPr>
          <a:xfrm>
            <a:off x="2922570" y="4365104"/>
            <a:ext cx="43924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ak 39"/>
          <p:cNvCxnSpPr/>
          <p:nvPr/>
        </p:nvCxnSpPr>
        <p:spPr>
          <a:xfrm flipH="1" flipV="1">
            <a:off x="5580174" y="1980455"/>
            <a:ext cx="1" cy="357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a:off x="4427992" y="3352800"/>
            <a:ext cx="1152128" cy="0"/>
          </a:xfrm>
          <a:prstGeom prst="straightConnector1">
            <a:avLst/>
          </a:prstGeom>
          <a:ln w="76200">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a:off x="4283968" y="3573016"/>
            <a:ext cx="0" cy="770070"/>
          </a:xfrm>
          <a:prstGeom prst="straightConnector1">
            <a:avLst/>
          </a:prstGeom>
          <a:ln w="76200">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textruta 42"/>
          <p:cNvSpPr txBox="1"/>
          <p:nvPr/>
        </p:nvSpPr>
        <p:spPr>
          <a:xfrm>
            <a:off x="5724132" y="1268882"/>
            <a:ext cx="1440160" cy="646327"/>
          </a:xfrm>
          <a:prstGeom prst="rect">
            <a:avLst/>
          </a:prstGeom>
          <a:noFill/>
        </p:spPr>
        <p:txBody>
          <a:bodyPr wrap="square" lIns="91437" tIns="45718" rIns="91437" bIns="45718" rtlCol="0">
            <a:spAutoFit/>
          </a:bodyPr>
          <a:lstStyle/>
          <a:p>
            <a:pPr algn="ctr" fontAlgn="base">
              <a:spcBef>
                <a:spcPct val="0"/>
              </a:spcBef>
              <a:spcAft>
                <a:spcPct val="0"/>
              </a:spcAft>
            </a:pPr>
            <a:r>
              <a:rPr lang="sv-SE" dirty="0">
                <a:solidFill>
                  <a:srgbClr val="17498B"/>
                </a:solidFill>
                <a:latin typeface="Arial" charset="0"/>
              </a:rPr>
              <a:t>Vad </a:t>
            </a:r>
            <a:r>
              <a:rPr lang="sv-SE" dirty="0" smtClean="0">
                <a:solidFill>
                  <a:srgbClr val="17498B"/>
                </a:solidFill>
                <a:latin typeface="Arial" charset="0"/>
              </a:rPr>
              <a:t>jag inte vet </a:t>
            </a:r>
            <a:r>
              <a:rPr lang="sv-SE" dirty="0">
                <a:solidFill>
                  <a:srgbClr val="17498B"/>
                </a:solidFill>
                <a:latin typeface="Arial" charset="0"/>
              </a:rPr>
              <a:t>om mig</a:t>
            </a:r>
            <a:endParaRPr lang="en-US" dirty="0">
              <a:solidFill>
                <a:srgbClr val="17498B"/>
              </a:solidFill>
              <a:latin typeface="Arial" charset="0"/>
            </a:endParaRPr>
          </a:p>
        </p:txBody>
      </p:sp>
      <p:sp>
        <p:nvSpPr>
          <p:cNvPr id="44" name="textruta 43"/>
          <p:cNvSpPr txBox="1"/>
          <p:nvPr/>
        </p:nvSpPr>
        <p:spPr>
          <a:xfrm>
            <a:off x="1043614" y="2928431"/>
            <a:ext cx="1656184" cy="646327"/>
          </a:xfrm>
          <a:prstGeom prst="rect">
            <a:avLst/>
          </a:prstGeom>
          <a:noFill/>
        </p:spPr>
        <p:txBody>
          <a:bodyPr wrap="square" lIns="91437" tIns="45718" rIns="91437" bIns="45718" rtlCol="0">
            <a:spAutoFit/>
          </a:bodyPr>
          <a:lstStyle/>
          <a:p>
            <a:pPr algn="ctr" fontAlgn="base">
              <a:spcBef>
                <a:spcPct val="0"/>
              </a:spcBef>
              <a:spcAft>
                <a:spcPct val="0"/>
              </a:spcAft>
            </a:pPr>
            <a:r>
              <a:rPr lang="sv-SE" dirty="0">
                <a:solidFill>
                  <a:srgbClr val="17498B"/>
                </a:solidFill>
                <a:latin typeface="Arial" charset="0"/>
              </a:rPr>
              <a:t>Vad andra vet om mig</a:t>
            </a:r>
            <a:endParaRPr lang="en-US" dirty="0">
              <a:solidFill>
                <a:srgbClr val="17498B"/>
              </a:solidFill>
              <a:latin typeface="Arial" charset="0"/>
            </a:endParaRPr>
          </a:p>
        </p:txBody>
      </p:sp>
      <p:sp>
        <p:nvSpPr>
          <p:cNvPr id="45" name="textruta 44"/>
          <p:cNvSpPr txBox="1"/>
          <p:nvPr/>
        </p:nvSpPr>
        <p:spPr>
          <a:xfrm>
            <a:off x="5724132" y="2132856"/>
            <a:ext cx="1440160" cy="338550"/>
          </a:xfrm>
          <a:prstGeom prst="rect">
            <a:avLst/>
          </a:prstGeom>
          <a:noFill/>
        </p:spPr>
        <p:txBody>
          <a:bodyPr wrap="square" lIns="91437" tIns="45718" rIns="91437" bIns="45718" rtlCol="0">
            <a:spAutoFit/>
          </a:bodyPr>
          <a:lstStyle/>
          <a:p>
            <a:pPr fontAlgn="base">
              <a:spcBef>
                <a:spcPct val="0"/>
              </a:spcBef>
              <a:spcAft>
                <a:spcPct val="0"/>
              </a:spcAft>
            </a:pPr>
            <a:r>
              <a:rPr lang="sv-SE" sz="1600" dirty="0">
                <a:solidFill>
                  <a:srgbClr val="000000"/>
                </a:solidFill>
                <a:latin typeface="Arial" charset="0"/>
              </a:rPr>
              <a:t>Blinda fältet</a:t>
            </a:r>
            <a:endParaRPr lang="en-US" sz="1600" dirty="0">
              <a:solidFill>
                <a:srgbClr val="000000"/>
              </a:solidFill>
              <a:latin typeface="Arial" charset="0"/>
            </a:endParaRPr>
          </a:p>
        </p:txBody>
      </p:sp>
      <p:sp>
        <p:nvSpPr>
          <p:cNvPr id="46" name="textruta 45"/>
          <p:cNvSpPr txBox="1"/>
          <p:nvPr/>
        </p:nvSpPr>
        <p:spPr>
          <a:xfrm>
            <a:off x="3599900" y="1253655"/>
            <a:ext cx="1404157" cy="646327"/>
          </a:xfrm>
          <a:prstGeom prst="rect">
            <a:avLst/>
          </a:prstGeom>
          <a:noFill/>
        </p:spPr>
        <p:txBody>
          <a:bodyPr wrap="square" lIns="91437" tIns="45718" rIns="91437" bIns="45718" rtlCol="0">
            <a:spAutoFit/>
          </a:bodyPr>
          <a:lstStyle/>
          <a:p>
            <a:pPr algn="ctr" fontAlgn="base">
              <a:spcBef>
                <a:spcPct val="0"/>
              </a:spcBef>
              <a:spcAft>
                <a:spcPct val="0"/>
              </a:spcAft>
            </a:pPr>
            <a:r>
              <a:rPr lang="sv-SE" dirty="0">
                <a:solidFill>
                  <a:srgbClr val="17498B"/>
                </a:solidFill>
                <a:latin typeface="Arial" charset="0"/>
              </a:rPr>
              <a:t>Vad jag vet om mig</a:t>
            </a:r>
            <a:endParaRPr lang="en-US" dirty="0">
              <a:solidFill>
                <a:srgbClr val="17498B"/>
              </a:solidFill>
              <a:latin typeface="Arial" charset="0"/>
            </a:endParaRPr>
          </a:p>
        </p:txBody>
      </p:sp>
      <p:sp>
        <p:nvSpPr>
          <p:cNvPr id="47" name="textruta 46"/>
          <p:cNvSpPr txBox="1"/>
          <p:nvPr/>
        </p:nvSpPr>
        <p:spPr>
          <a:xfrm>
            <a:off x="1043614" y="4653258"/>
            <a:ext cx="1656184" cy="646327"/>
          </a:xfrm>
          <a:prstGeom prst="rect">
            <a:avLst/>
          </a:prstGeom>
          <a:noFill/>
        </p:spPr>
        <p:txBody>
          <a:bodyPr wrap="square" lIns="91437" tIns="45718" rIns="91437" bIns="45718" rtlCol="0">
            <a:spAutoFit/>
          </a:bodyPr>
          <a:lstStyle/>
          <a:p>
            <a:pPr algn="ctr" fontAlgn="base">
              <a:spcBef>
                <a:spcPct val="0"/>
              </a:spcBef>
              <a:spcAft>
                <a:spcPct val="0"/>
              </a:spcAft>
            </a:pPr>
            <a:r>
              <a:rPr lang="sv-SE" dirty="0">
                <a:solidFill>
                  <a:srgbClr val="17498B"/>
                </a:solidFill>
                <a:latin typeface="Arial" charset="0"/>
              </a:rPr>
              <a:t>Vad andra inte vet om mig</a:t>
            </a:r>
            <a:endParaRPr lang="en-US" dirty="0">
              <a:solidFill>
                <a:srgbClr val="17498B"/>
              </a:solidFill>
              <a:latin typeface="Arial" charset="0"/>
            </a:endParaRPr>
          </a:p>
        </p:txBody>
      </p:sp>
      <p:sp>
        <p:nvSpPr>
          <p:cNvPr id="48" name="textruta 47"/>
          <p:cNvSpPr txBox="1"/>
          <p:nvPr/>
        </p:nvSpPr>
        <p:spPr>
          <a:xfrm>
            <a:off x="3131842" y="2132856"/>
            <a:ext cx="1440160" cy="338550"/>
          </a:xfrm>
          <a:prstGeom prst="rect">
            <a:avLst/>
          </a:prstGeom>
          <a:noFill/>
        </p:spPr>
        <p:txBody>
          <a:bodyPr wrap="square" lIns="91437" tIns="45718" rIns="91437" bIns="45718" rtlCol="0">
            <a:spAutoFit/>
          </a:bodyPr>
          <a:lstStyle/>
          <a:p>
            <a:pPr fontAlgn="base">
              <a:spcBef>
                <a:spcPct val="0"/>
              </a:spcBef>
              <a:spcAft>
                <a:spcPct val="0"/>
              </a:spcAft>
            </a:pPr>
            <a:r>
              <a:rPr lang="sv-SE" sz="1600" dirty="0">
                <a:solidFill>
                  <a:srgbClr val="000000"/>
                </a:solidFill>
                <a:latin typeface="Arial" charset="0"/>
              </a:rPr>
              <a:t>Öppna fältet</a:t>
            </a:r>
            <a:endParaRPr lang="en-US" sz="1600" dirty="0">
              <a:solidFill>
                <a:srgbClr val="000000"/>
              </a:solidFill>
              <a:latin typeface="Arial" charset="0"/>
            </a:endParaRPr>
          </a:p>
        </p:txBody>
      </p:sp>
      <p:sp>
        <p:nvSpPr>
          <p:cNvPr id="49" name="textruta 48"/>
          <p:cNvSpPr txBox="1"/>
          <p:nvPr/>
        </p:nvSpPr>
        <p:spPr>
          <a:xfrm>
            <a:off x="3131842" y="4586090"/>
            <a:ext cx="1440160" cy="338550"/>
          </a:xfrm>
          <a:prstGeom prst="rect">
            <a:avLst/>
          </a:prstGeom>
          <a:noFill/>
        </p:spPr>
        <p:txBody>
          <a:bodyPr wrap="square" lIns="91437" tIns="45718" rIns="91437" bIns="45718" rtlCol="0">
            <a:spAutoFit/>
          </a:bodyPr>
          <a:lstStyle/>
          <a:p>
            <a:pPr fontAlgn="base">
              <a:spcBef>
                <a:spcPct val="0"/>
              </a:spcBef>
              <a:spcAft>
                <a:spcPct val="0"/>
              </a:spcAft>
            </a:pPr>
            <a:r>
              <a:rPr lang="sv-SE" sz="1600" dirty="0">
                <a:solidFill>
                  <a:srgbClr val="000000"/>
                </a:solidFill>
                <a:latin typeface="Arial" charset="0"/>
              </a:rPr>
              <a:t>Fasaden</a:t>
            </a:r>
            <a:endParaRPr lang="en-US" sz="1600" dirty="0">
              <a:solidFill>
                <a:srgbClr val="000000"/>
              </a:solidFill>
              <a:latin typeface="Arial" charset="0"/>
            </a:endParaRPr>
          </a:p>
        </p:txBody>
      </p:sp>
      <p:sp>
        <p:nvSpPr>
          <p:cNvPr id="50" name="textruta 49"/>
          <p:cNvSpPr txBox="1"/>
          <p:nvPr/>
        </p:nvSpPr>
        <p:spPr>
          <a:xfrm>
            <a:off x="5705957" y="4586090"/>
            <a:ext cx="1440160" cy="338550"/>
          </a:xfrm>
          <a:prstGeom prst="rect">
            <a:avLst/>
          </a:prstGeom>
          <a:noFill/>
        </p:spPr>
        <p:txBody>
          <a:bodyPr wrap="square" lIns="91437" tIns="45718" rIns="91437" bIns="45718" rtlCol="0">
            <a:spAutoFit/>
          </a:bodyPr>
          <a:lstStyle/>
          <a:p>
            <a:pPr fontAlgn="base">
              <a:spcBef>
                <a:spcPct val="0"/>
              </a:spcBef>
              <a:spcAft>
                <a:spcPct val="0"/>
              </a:spcAft>
            </a:pPr>
            <a:r>
              <a:rPr lang="sv-SE" sz="1600" dirty="0">
                <a:solidFill>
                  <a:srgbClr val="000000"/>
                </a:solidFill>
                <a:latin typeface="Arial" charset="0"/>
              </a:rPr>
              <a:t>Okända fältet</a:t>
            </a:r>
            <a:endParaRPr lang="en-US" sz="1600" dirty="0">
              <a:solidFill>
                <a:srgbClr val="000000"/>
              </a:solidFill>
              <a:latin typeface="Arial" charset="0"/>
            </a:endParaRPr>
          </a:p>
        </p:txBody>
      </p:sp>
      <p:sp>
        <p:nvSpPr>
          <p:cNvPr id="51" name="textruta 50"/>
          <p:cNvSpPr txBox="1"/>
          <p:nvPr/>
        </p:nvSpPr>
        <p:spPr>
          <a:xfrm>
            <a:off x="4427992" y="2974850"/>
            <a:ext cx="1152128" cy="338550"/>
          </a:xfrm>
          <a:prstGeom prst="rect">
            <a:avLst/>
          </a:prstGeom>
          <a:noFill/>
        </p:spPr>
        <p:txBody>
          <a:bodyPr wrap="square" lIns="91437" tIns="45718" rIns="91437" bIns="45718" rtlCol="0">
            <a:spAutoFit/>
          </a:bodyPr>
          <a:lstStyle/>
          <a:p>
            <a:pPr fontAlgn="base">
              <a:spcBef>
                <a:spcPct val="0"/>
              </a:spcBef>
              <a:spcAft>
                <a:spcPct val="0"/>
              </a:spcAft>
            </a:pPr>
            <a:r>
              <a:rPr lang="sv-SE" sz="1600" i="1" dirty="0">
                <a:solidFill>
                  <a:schemeClr val="accent1">
                    <a:lumMod val="50000"/>
                  </a:schemeClr>
                </a:solidFill>
                <a:latin typeface="Arial" charset="0"/>
              </a:rPr>
              <a:t>Feedback</a:t>
            </a:r>
            <a:endParaRPr lang="en-US" sz="1600" i="1" dirty="0">
              <a:solidFill>
                <a:schemeClr val="accent1">
                  <a:lumMod val="50000"/>
                </a:schemeClr>
              </a:solidFill>
              <a:latin typeface="Arial" charset="0"/>
            </a:endParaRPr>
          </a:p>
        </p:txBody>
      </p:sp>
      <p:sp>
        <p:nvSpPr>
          <p:cNvPr id="52" name="textruta 51"/>
          <p:cNvSpPr txBox="1"/>
          <p:nvPr/>
        </p:nvSpPr>
        <p:spPr>
          <a:xfrm>
            <a:off x="2879475" y="3738518"/>
            <a:ext cx="1312003" cy="338550"/>
          </a:xfrm>
          <a:prstGeom prst="rect">
            <a:avLst/>
          </a:prstGeom>
          <a:noFill/>
        </p:spPr>
        <p:txBody>
          <a:bodyPr wrap="square" lIns="91437" tIns="45718" rIns="91437" bIns="45718" rtlCol="0">
            <a:spAutoFit/>
          </a:bodyPr>
          <a:lstStyle/>
          <a:p>
            <a:pPr algn="r" fontAlgn="base">
              <a:spcBef>
                <a:spcPct val="0"/>
              </a:spcBef>
              <a:spcAft>
                <a:spcPct val="0"/>
              </a:spcAft>
            </a:pPr>
            <a:r>
              <a:rPr lang="sv-SE" sz="1600" i="1" dirty="0">
                <a:solidFill>
                  <a:schemeClr val="accent1">
                    <a:lumMod val="50000"/>
                  </a:schemeClr>
                </a:solidFill>
                <a:latin typeface="Arial" charset="0"/>
              </a:rPr>
              <a:t>Tydlighet</a:t>
            </a:r>
            <a:endParaRPr lang="en-US" sz="1600" i="1" dirty="0">
              <a:solidFill>
                <a:schemeClr val="accent1">
                  <a:lumMod val="50000"/>
                </a:schemeClr>
              </a:solidFill>
              <a:latin typeface="Arial" charset="0"/>
            </a:endParaRPr>
          </a:p>
        </p:txBody>
      </p:sp>
      <p:cxnSp>
        <p:nvCxnSpPr>
          <p:cNvPr id="53" name="Rak pil 52"/>
          <p:cNvCxnSpPr/>
          <p:nvPr/>
        </p:nvCxnSpPr>
        <p:spPr>
          <a:xfrm>
            <a:off x="4427992" y="3505200"/>
            <a:ext cx="1152128" cy="837886"/>
          </a:xfrm>
          <a:prstGeom prst="straightConnector1">
            <a:avLst/>
          </a:prstGeom>
          <a:ln w="76200">
            <a:solidFill>
              <a:srgbClr val="FFFFFF"/>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rot="2058678">
            <a:off x="4948243" y="3757791"/>
            <a:ext cx="645855" cy="338550"/>
          </a:xfrm>
          <a:prstGeom prst="rect">
            <a:avLst/>
          </a:prstGeom>
          <a:noFill/>
        </p:spPr>
        <p:txBody>
          <a:bodyPr wrap="square" lIns="91437" tIns="45718" rIns="91437" bIns="45718" rtlCol="0">
            <a:spAutoFit/>
          </a:bodyPr>
          <a:lstStyle/>
          <a:p>
            <a:pPr fontAlgn="base">
              <a:spcBef>
                <a:spcPct val="0"/>
              </a:spcBef>
              <a:spcAft>
                <a:spcPct val="0"/>
              </a:spcAft>
            </a:pPr>
            <a:r>
              <a:rPr lang="sv-SE" sz="1600" i="1" dirty="0">
                <a:solidFill>
                  <a:schemeClr val="accent1">
                    <a:lumMod val="50000"/>
                  </a:schemeClr>
                </a:solidFill>
                <a:latin typeface="Arial" charset="0"/>
              </a:rPr>
              <a:t>Tillit</a:t>
            </a:r>
            <a:endParaRPr lang="en-US" sz="1600" i="1" dirty="0">
              <a:solidFill>
                <a:schemeClr val="accent1">
                  <a:lumMod val="50000"/>
                </a:schemeClr>
              </a:solidFill>
              <a:latin typeface="Arial" charset="0"/>
            </a:endParaRPr>
          </a:p>
        </p:txBody>
      </p:sp>
    </p:spTree>
    <p:extLst>
      <p:ext uri="{BB962C8B-B14F-4D97-AF65-F5344CB8AC3E}">
        <p14:creationId xmlns:p14="http://schemas.microsoft.com/office/powerpoint/2010/main" val="27479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par>
                                <p:cTn id="16" presetID="22" presetClass="entr" presetSubtype="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par>
                                <p:cTn id="24" presetID="22" presetClass="entr" presetSubtype="8"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https://pernillasviktresa.files.wordpress.com/2012/03/maslow.jpg"/>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6832"/>
            <a:ext cx="6192688" cy="2736304"/>
          </a:xfrm>
          <a:prstGeom prst="rect">
            <a:avLst/>
          </a:prstGeom>
          <a:noFill/>
          <a:ln>
            <a:noFill/>
          </a:ln>
        </p:spPr>
      </p:pic>
      <p:sp>
        <p:nvSpPr>
          <p:cNvPr id="7" name="textruta 6"/>
          <p:cNvSpPr txBox="1"/>
          <p:nvPr/>
        </p:nvSpPr>
        <p:spPr>
          <a:xfrm>
            <a:off x="2627784" y="836712"/>
            <a:ext cx="4388894" cy="646331"/>
          </a:xfrm>
          <a:prstGeom prst="rect">
            <a:avLst/>
          </a:prstGeom>
          <a:noFill/>
        </p:spPr>
        <p:txBody>
          <a:bodyPr wrap="none" rtlCol="0">
            <a:spAutoFit/>
          </a:bodyPr>
          <a:lstStyle/>
          <a:p>
            <a:r>
              <a:rPr lang="sv-SE" sz="3600" dirty="0" smtClean="0">
                <a:solidFill>
                  <a:srgbClr val="00B0F0"/>
                </a:solidFill>
              </a:rPr>
              <a:t>Maslovs behovstrappa</a:t>
            </a:r>
            <a:endParaRPr lang="sv-SE" sz="3600" dirty="0">
              <a:solidFill>
                <a:srgbClr val="00B0F0"/>
              </a:solidFill>
            </a:endParaRPr>
          </a:p>
        </p:txBody>
      </p:sp>
    </p:spTree>
    <p:extLst>
      <p:ext uri="{BB962C8B-B14F-4D97-AF65-F5344CB8AC3E}">
        <p14:creationId xmlns:p14="http://schemas.microsoft.com/office/powerpoint/2010/main" val="162944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7870" y="490790"/>
            <a:ext cx="8229600" cy="1143000"/>
          </a:xfrm>
        </p:spPr>
        <p:txBody>
          <a:bodyPr>
            <a:normAutofit/>
          </a:bodyPr>
          <a:lstStyle/>
          <a:p>
            <a:r>
              <a:rPr lang="sv-SE" sz="2400" dirty="0"/>
              <a:t/>
            </a:r>
            <a:br>
              <a:rPr lang="sv-SE" sz="2400" dirty="0"/>
            </a:br>
            <a:endParaRPr lang="sv-SE" sz="2400" dirty="0"/>
          </a:p>
        </p:txBody>
      </p:sp>
      <p:sp>
        <p:nvSpPr>
          <p:cNvPr id="3" name="Platshållare för innehåll 2"/>
          <p:cNvSpPr>
            <a:spLocks noGrp="1"/>
          </p:cNvSpPr>
          <p:nvPr>
            <p:ph idx="1"/>
          </p:nvPr>
        </p:nvSpPr>
        <p:spPr>
          <a:xfrm>
            <a:off x="369980" y="1916832"/>
            <a:ext cx="8229600" cy="3629000"/>
          </a:xfrm>
        </p:spPr>
        <p:txBody>
          <a:bodyPr>
            <a:normAutofit/>
          </a:bodyPr>
          <a:lstStyle/>
          <a:p>
            <a:pPr marL="0" indent="0">
              <a:buNone/>
            </a:pPr>
            <a:r>
              <a:rPr lang="sv-SE" sz="1600" b="1" dirty="0" smtClean="0"/>
              <a:t>.</a:t>
            </a:r>
            <a:endParaRPr lang="sv-SE" sz="1600" b="1" dirty="0"/>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33796" name="Picture 4" descr="http://2.bp.blogspot.com/_Pm83M7QwR04/TCp0UcU0lQI/AAAAAAAAAN8/uohzEcyFNnQ/s1600/feedback+trappa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980" y="1657533"/>
            <a:ext cx="8180232" cy="420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638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latshållare för innehåll 6" descr="utanåror.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t="24336" r="4495"/>
          <a:stretch>
            <a:fillRect/>
          </a:stretch>
        </p:blipFill>
        <p:spPr>
          <a:xfrm>
            <a:off x="0" y="1196752"/>
            <a:ext cx="9144000" cy="5661248"/>
          </a:xfrm>
        </p:spPr>
      </p:pic>
      <p:sp>
        <p:nvSpPr>
          <p:cNvPr id="2" name="textruta 1"/>
          <p:cNvSpPr txBox="1"/>
          <p:nvPr/>
        </p:nvSpPr>
        <p:spPr>
          <a:xfrm>
            <a:off x="0" y="0"/>
            <a:ext cx="8134022" cy="1200329"/>
          </a:xfrm>
          <a:prstGeom prst="rect">
            <a:avLst/>
          </a:prstGeom>
          <a:noFill/>
        </p:spPr>
        <p:txBody>
          <a:bodyPr wrap="none" rtlCol="0">
            <a:spAutoFit/>
          </a:bodyPr>
          <a:lstStyle/>
          <a:p>
            <a:r>
              <a:rPr lang="sv-SE" sz="3600" dirty="0" smtClean="0">
                <a:solidFill>
                  <a:srgbClr val="00B0F0"/>
                </a:solidFill>
              </a:rPr>
              <a:t>Ge positiv och utvecklingsbar feedback till </a:t>
            </a:r>
          </a:p>
          <a:p>
            <a:pPr algn="ctr"/>
            <a:r>
              <a:rPr lang="sv-SE" sz="3600" dirty="0" smtClean="0">
                <a:solidFill>
                  <a:srgbClr val="00B0F0"/>
                </a:solidFill>
              </a:rPr>
              <a:t>varandra</a:t>
            </a:r>
            <a:endParaRPr lang="sv-SE" sz="3600" dirty="0">
              <a:solidFill>
                <a:srgbClr val="00B0F0"/>
              </a:solidFill>
            </a:endParaRPr>
          </a:p>
        </p:txBody>
      </p:sp>
      <p:sp>
        <p:nvSpPr>
          <p:cNvPr id="3" name="textruta 2"/>
          <p:cNvSpPr txBox="1"/>
          <p:nvPr/>
        </p:nvSpPr>
        <p:spPr>
          <a:xfrm>
            <a:off x="3087085" y="1431822"/>
            <a:ext cx="6139181" cy="461665"/>
          </a:xfrm>
          <a:prstGeom prst="rect">
            <a:avLst/>
          </a:prstGeom>
          <a:noFill/>
        </p:spPr>
        <p:txBody>
          <a:bodyPr wrap="none" rtlCol="0">
            <a:spAutoFit/>
          </a:bodyPr>
          <a:lstStyle/>
          <a:p>
            <a:r>
              <a:rPr lang="sv-SE" sz="2400" dirty="0" smtClean="0"/>
              <a:t>Avsluta med att berätta  ”</a:t>
            </a:r>
            <a:r>
              <a:rPr lang="sv-SE" sz="2400" b="1" dirty="0" smtClean="0"/>
              <a:t>det bästa med dig är”</a:t>
            </a:r>
            <a:endParaRPr lang="sv-SE" sz="2400" b="1" dirty="0"/>
          </a:p>
        </p:txBody>
      </p:sp>
    </p:spTree>
    <p:extLst>
      <p:ext uri="{BB962C8B-B14F-4D97-AF65-F5344CB8AC3E}">
        <p14:creationId xmlns:p14="http://schemas.microsoft.com/office/powerpoint/2010/main" val="3294240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52450"/>
            <a:ext cx="88868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79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b="1" dirty="0">
                <a:solidFill>
                  <a:srgbClr val="00B0F0"/>
                </a:solidFill>
              </a:rPr>
              <a:t>Konflikthantering </a:t>
            </a:r>
            <a:br>
              <a:rPr lang="sv-SE" sz="3600" b="1" dirty="0">
                <a:solidFill>
                  <a:srgbClr val="00B0F0"/>
                </a:solidFill>
              </a:rPr>
            </a:br>
            <a:r>
              <a:rPr lang="sv-SE" sz="3600" b="1" dirty="0">
                <a:solidFill>
                  <a:srgbClr val="00B0F0"/>
                </a:solidFill>
              </a:rPr>
              <a:t>–vad är en konflikt? - </a:t>
            </a:r>
            <a:r>
              <a:rPr lang="sv-SE" sz="3600" b="1" i="1" dirty="0" smtClean="0">
                <a:solidFill>
                  <a:srgbClr val="00B0F0"/>
                </a:solidFill>
              </a:rPr>
              <a:t>bikupa</a:t>
            </a:r>
            <a:endParaRPr lang="sv-SE" sz="3600" dirty="0">
              <a:solidFill>
                <a:srgbClr val="00B0F0"/>
              </a:solidFill>
            </a:endParaRPr>
          </a:p>
        </p:txBody>
      </p:sp>
      <p:sp>
        <p:nvSpPr>
          <p:cNvPr id="3" name="Platshållare för innehåll 2"/>
          <p:cNvSpPr>
            <a:spLocks noGrp="1"/>
          </p:cNvSpPr>
          <p:nvPr>
            <p:ph idx="1"/>
          </p:nvPr>
        </p:nvSpPr>
        <p:spPr>
          <a:xfrm>
            <a:off x="46927" y="908720"/>
            <a:ext cx="8229600" cy="4500563"/>
          </a:xfrm>
        </p:spPr>
        <p:txBody>
          <a:bodyPr>
            <a:normAutofit/>
          </a:bodyPr>
          <a:lstStyle/>
          <a:p>
            <a:pPr marL="0" indent="0">
              <a:buNone/>
            </a:pPr>
            <a:endParaRPr lang="sv-SE" sz="1600" dirty="0"/>
          </a:p>
          <a:p>
            <a:pPr marL="0" indent="0">
              <a:buNone/>
            </a:pPr>
            <a:endParaRPr lang="sv-SE" sz="1600" b="1" dirty="0" smtClean="0">
              <a:solidFill>
                <a:srgbClr val="FF00FF"/>
              </a:solidFill>
            </a:endParaRPr>
          </a:p>
          <a:p>
            <a:pPr marL="0" indent="0">
              <a:buNone/>
            </a:pPr>
            <a:r>
              <a:rPr lang="sv-SE" sz="1600" dirty="0"/>
              <a:t>Ordet konflikt kommer från det </a:t>
            </a:r>
            <a:r>
              <a:rPr lang="sv-SE" sz="1600" dirty="0" smtClean="0"/>
              <a:t>latinska ordet </a:t>
            </a:r>
            <a:r>
              <a:rPr lang="sv-SE" sz="1600" i="1" dirty="0" err="1"/>
              <a:t>conflictus</a:t>
            </a:r>
            <a:r>
              <a:rPr lang="sv-SE" sz="1600" dirty="0"/>
              <a:t> som betyder sammanstötning, att kollidera, råka i strid</a:t>
            </a:r>
            <a:endParaRPr lang="sv-SE" sz="1600" b="1" dirty="0" smtClean="0">
              <a:solidFill>
                <a:srgbClr val="00B0F0"/>
              </a:solidFill>
            </a:endParaRPr>
          </a:p>
          <a:p>
            <a:pPr marL="0" indent="0">
              <a:buNone/>
            </a:pPr>
            <a:endParaRPr lang="sv-SE" sz="1600" b="1" dirty="0" smtClean="0">
              <a:solidFill>
                <a:srgbClr val="00B0F0"/>
              </a:solidFill>
            </a:endParaRPr>
          </a:p>
          <a:p>
            <a:pPr marL="0" indent="0">
              <a:buNone/>
            </a:pPr>
            <a:r>
              <a:rPr lang="sv-SE" sz="1600" b="1" dirty="0" smtClean="0">
                <a:solidFill>
                  <a:srgbClr val="00B0F0"/>
                </a:solidFill>
              </a:rPr>
              <a:t>Olika </a:t>
            </a:r>
            <a:r>
              <a:rPr lang="sv-SE" sz="1600" b="1" dirty="0">
                <a:solidFill>
                  <a:srgbClr val="00B0F0"/>
                </a:solidFill>
              </a:rPr>
              <a:t>konfliktnivåer</a:t>
            </a:r>
          </a:p>
          <a:p>
            <a:pPr marL="0" indent="0">
              <a:buNone/>
            </a:pPr>
            <a:endParaRPr lang="sv-SE" sz="1600" dirty="0"/>
          </a:p>
          <a:p>
            <a:pPr>
              <a:buFont typeface="Arial" charset="0"/>
              <a:buChar char="•"/>
            </a:pPr>
            <a:r>
              <a:rPr lang="sv-SE" sz="1600" dirty="0" smtClean="0"/>
              <a:t>Interna </a:t>
            </a:r>
            <a:r>
              <a:rPr lang="sv-SE" sz="1600" dirty="0"/>
              <a:t>konflikter (inom en människa</a:t>
            </a:r>
            <a:r>
              <a:rPr lang="sv-SE" sz="1600" dirty="0" smtClean="0"/>
              <a:t>)</a:t>
            </a:r>
          </a:p>
          <a:p>
            <a:pPr>
              <a:buFont typeface="Arial" charset="0"/>
              <a:buChar char="•"/>
            </a:pPr>
            <a:endParaRPr lang="sv-SE" sz="1600" dirty="0"/>
          </a:p>
          <a:p>
            <a:pPr marL="0" indent="0">
              <a:buNone/>
            </a:pPr>
            <a:r>
              <a:rPr lang="sv-SE" sz="1600" dirty="0" smtClean="0"/>
              <a:t>* </a:t>
            </a:r>
            <a:r>
              <a:rPr lang="sv-SE" sz="1600" dirty="0"/>
              <a:t>Mellanmänskliga konflikter (mellan ett fåtal människor)</a:t>
            </a:r>
          </a:p>
          <a:p>
            <a:pPr marL="0" indent="0">
              <a:buNone/>
            </a:pPr>
            <a:endParaRPr lang="sv-SE" sz="1600" dirty="0"/>
          </a:p>
          <a:p>
            <a:pPr marL="0" indent="0">
              <a:buNone/>
            </a:pPr>
            <a:r>
              <a:rPr lang="sv-SE" sz="1600" dirty="0"/>
              <a:t>* Konflikter på grupp – organisations- eller samhällsnivå.</a:t>
            </a:r>
          </a:p>
          <a:p>
            <a:pPr marL="0" indent="0">
              <a:buNone/>
            </a:pPr>
            <a:endParaRPr lang="sv-SE" sz="1600" dirty="0"/>
          </a:p>
          <a:p>
            <a:pPr marL="0" indent="0">
              <a:buNone/>
            </a:pPr>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12" name="Bildobjekt 11" descr="Foto: Istockphoto"/>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2852937"/>
            <a:ext cx="2794502" cy="1944216"/>
          </a:xfrm>
          <a:prstGeom prst="rect">
            <a:avLst/>
          </a:prstGeom>
          <a:noFill/>
          <a:ln>
            <a:noFill/>
          </a:ln>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971600" y="1412776"/>
            <a:ext cx="4572000" cy="4247317"/>
          </a:xfrm>
          <a:prstGeom prst="rect">
            <a:avLst/>
          </a:prstGeom>
        </p:spPr>
        <p:txBody>
          <a:bodyPr>
            <a:spAutoFit/>
          </a:bodyPr>
          <a:lstStyle/>
          <a:p>
            <a:endParaRPr lang="sv-SE" dirty="0">
              <a:solidFill>
                <a:srgbClr val="FF0000"/>
              </a:solidFill>
            </a:endParaRPr>
          </a:p>
          <a:p>
            <a:pPr marL="285750" indent="-285750">
              <a:buFont typeface="Arial" panose="020B0604020202020204" pitchFamily="34" charset="0"/>
              <a:buChar char="•"/>
            </a:pPr>
            <a:r>
              <a:rPr lang="sv-SE" dirty="0" smtClean="0"/>
              <a:t>Sakkonflikt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Rollkonflikt</a:t>
            </a:r>
          </a:p>
          <a:p>
            <a:endParaRPr lang="sv-SE" dirty="0"/>
          </a:p>
          <a:p>
            <a:pPr marL="285750" indent="-285750">
              <a:buFont typeface="Arial" panose="020B0604020202020204" pitchFamily="34" charset="0"/>
              <a:buChar char="•"/>
            </a:pPr>
            <a:r>
              <a:rPr lang="sv-SE" dirty="0" smtClean="0"/>
              <a:t>Intressekonflikt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Värderingskonflikt</a:t>
            </a:r>
          </a:p>
          <a:p>
            <a:endParaRPr lang="sv-SE" dirty="0"/>
          </a:p>
          <a:p>
            <a:pPr marL="285750" indent="-285750">
              <a:buFont typeface="Arial" panose="020B0604020202020204" pitchFamily="34" charset="0"/>
              <a:buChar char="•"/>
            </a:pPr>
            <a:r>
              <a:rPr lang="sv-SE" dirty="0" smtClean="0"/>
              <a:t>Beteendekonflikt</a:t>
            </a:r>
          </a:p>
          <a:p>
            <a:endParaRPr lang="sv-SE" dirty="0"/>
          </a:p>
          <a:p>
            <a:pPr marL="285750" indent="-285750">
              <a:buFont typeface="Arial" panose="020B0604020202020204" pitchFamily="34" charset="0"/>
              <a:buChar char="•"/>
            </a:pPr>
            <a:r>
              <a:rPr lang="sv-SE" dirty="0" smtClean="0"/>
              <a:t>Skenkonflikt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smtClean="0"/>
          </a:p>
          <a:p>
            <a:endParaRPr lang="sv-SE" dirty="0" smtClean="0"/>
          </a:p>
        </p:txBody>
      </p:sp>
      <p:sp>
        <p:nvSpPr>
          <p:cNvPr id="5" name="textruta 4"/>
          <p:cNvSpPr txBox="1"/>
          <p:nvPr/>
        </p:nvSpPr>
        <p:spPr>
          <a:xfrm>
            <a:off x="1115616" y="548680"/>
            <a:ext cx="4753865" cy="923330"/>
          </a:xfrm>
          <a:prstGeom prst="rect">
            <a:avLst/>
          </a:prstGeom>
          <a:noFill/>
        </p:spPr>
        <p:txBody>
          <a:bodyPr wrap="none" rtlCol="0">
            <a:spAutoFit/>
          </a:bodyPr>
          <a:lstStyle/>
          <a:p>
            <a:r>
              <a:rPr lang="sv-SE" sz="3600" dirty="0">
                <a:solidFill>
                  <a:srgbClr val="00B0F0"/>
                </a:solidFill>
              </a:rPr>
              <a:t>Olika typer av </a:t>
            </a:r>
            <a:r>
              <a:rPr lang="sv-SE" sz="3600" dirty="0" smtClean="0">
                <a:solidFill>
                  <a:srgbClr val="00B0F0"/>
                </a:solidFill>
              </a:rPr>
              <a:t>konflikter</a:t>
            </a:r>
            <a:r>
              <a:rPr lang="sv-SE" sz="3600" dirty="0">
                <a:solidFill>
                  <a:srgbClr val="00B0F0"/>
                </a:solidFill>
              </a:rPr>
              <a:t>:</a:t>
            </a:r>
          </a:p>
          <a:p>
            <a:endParaRPr lang="sv-SE" dirty="0"/>
          </a:p>
        </p:txBody>
      </p:sp>
      <p:pic>
        <p:nvPicPr>
          <p:cNvPr id="6" name="Picture 3" descr="73-kommunik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856" y="1846856"/>
            <a:ext cx="2608975" cy="1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974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99592" y="836712"/>
            <a:ext cx="2053511" cy="369332"/>
          </a:xfrm>
          <a:prstGeom prst="rect">
            <a:avLst/>
          </a:prstGeom>
        </p:spPr>
        <p:txBody>
          <a:bodyPr wrap="none">
            <a:spAutoFit/>
          </a:bodyPr>
          <a:lstStyle/>
          <a:p>
            <a:r>
              <a:rPr lang="sv-SE" u="sng" dirty="0">
                <a:hlinkClick r:id="rId3"/>
              </a:rPr>
              <a:t>Svåra/viktiga samtal</a:t>
            </a:r>
            <a:endParaRPr lang="sv-SE" dirty="0"/>
          </a:p>
        </p:txBody>
      </p:sp>
      <p:sp>
        <p:nvSpPr>
          <p:cNvPr id="3" name="textruta 2"/>
          <p:cNvSpPr txBox="1"/>
          <p:nvPr/>
        </p:nvSpPr>
        <p:spPr>
          <a:xfrm>
            <a:off x="2123728" y="1844824"/>
            <a:ext cx="4649093" cy="1477328"/>
          </a:xfrm>
          <a:prstGeom prst="rect">
            <a:avLst/>
          </a:prstGeom>
          <a:noFill/>
        </p:spPr>
        <p:txBody>
          <a:bodyPr wrap="none" rtlCol="0">
            <a:spAutoFit/>
          </a:bodyPr>
          <a:lstStyle/>
          <a:p>
            <a:pPr algn="ctr"/>
            <a:r>
              <a:rPr lang="sv-SE" sz="36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Övning</a:t>
            </a:r>
          </a:p>
          <a:p>
            <a:endParaRPr lang="sv-SE" dirty="0"/>
          </a:p>
          <a:p>
            <a:endParaRPr lang="sv-SE" dirty="0" smtClean="0"/>
          </a:p>
          <a:p>
            <a:r>
              <a:rPr lang="sv-SE" dirty="0" smtClean="0"/>
              <a:t>Hur hanterar chefen det svåra/viktiga samtalet?</a:t>
            </a:r>
            <a:endParaRPr lang="sv-SE" dirty="0"/>
          </a:p>
        </p:txBody>
      </p:sp>
    </p:spTree>
    <p:extLst>
      <p:ext uri="{BB962C8B-B14F-4D97-AF65-F5344CB8AC3E}">
        <p14:creationId xmlns:p14="http://schemas.microsoft.com/office/powerpoint/2010/main" val="2125804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03648" y="1412776"/>
            <a:ext cx="5454352" cy="4801314"/>
          </a:xfrm>
          <a:prstGeom prst="rect">
            <a:avLst/>
          </a:prstGeom>
        </p:spPr>
        <p:txBody>
          <a:bodyPr wrap="square">
            <a:spAutoFit/>
          </a:bodyPr>
          <a:lstStyle/>
          <a:p>
            <a:endParaRPr lang="sv-SE" b="1" dirty="0"/>
          </a:p>
          <a:p>
            <a:r>
              <a:rPr lang="sv-SE" b="1" dirty="0" smtClean="0"/>
              <a:t>1. Inventera</a:t>
            </a:r>
          </a:p>
          <a:p>
            <a:endParaRPr lang="sv-SE" b="1" dirty="0"/>
          </a:p>
          <a:p>
            <a:r>
              <a:rPr lang="sv-SE" b="1" dirty="0"/>
              <a:t>2. </a:t>
            </a:r>
            <a:r>
              <a:rPr lang="sv-SE" b="1" dirty="0" smtClean="0"/>
              <a:t>Beskriv</a:t>
            </a:r>
          </a:p>
          <a:p>
            <a:endParaRPr lang="sv-SE" b="1" dirty="0"/>
          </a:p>
          <a:p>
            <a:r>
              <a:rPr lang="sv-SE" b="1" dirty="0"/>
              <a:t>3. </a:t>
            </a:r>
            <a:r>
              <a:rPr lang="sv-SE" b="1" dirty="0" smtClean="0"/>
              <a:t>Analysera</a:t>
            </a:r>
          </a:p>
          <a:p>
            <a:endParaRPr lang="sv-SE" b="1" dirty="0" smtClean="0"/>
          </a:p>
          <a:p>
            <a:r>
              <a:rPr lang="sv-SE" b="1" dirty="0" smtClean="0"/>
              <a:t>4. Bedöm</a:t>
            </a:r>
          </a:p>
          <a:p>
            <a:endParaRPr lang="sv-SE" b="1" dirty="0"/>
          </a:p>
          <a:p>
            <a:r>
              <a:rPr lang="sv-SE" b="1" dirty="0" smtClean="0"/>
              <a:t>5. Besluta</a:t>
            </a:r>
          </a:p>
          <a:p>
            <a:r>
              <a:rPr lang="sv-SE" b="1" dirty="0" smtClean="0"/>
              <a:t> </a:t>
            </a:r>
            <a:endParaRPr lang="sv-SE" b="1" dirty="0"/>
          </a:p>
          <a:p>
            <a:r>
              <a:rPr lang="sv-SE" b="1" dirty="0"/>
              <a:t>6</a:t>
            </a:r>
            <a:r>
              <a:rPr lang="sv-SE" b="1" dirty="0" smtClean="0"/>
              <a:t>. Agera</a:t>
            </a:r>
          </a:p>
          <a:p>
            <a:endParaRPr lang="sv-SE" b="1" dirty="0"/>
          </a:p>
          <a:p>
            <a:r>
              <a:rPr lang="sv-SE" b="1" dirty="0" smtClean="0"/>
              <a:t>7. Uppföljning</a:t>
            </a:r>
          </a:p>
          <a:p>
            <a:endParaRPr lang="sv-SE" b="1" dirty="0"/>
          </a:p>
          <a:p>
            <a:endParaRPr lang="sv-SE" b="1" dirty="0"/>
          </a:p>
          <a:p>
            <a:endParaRPr lang="sv-SE" b="1" dirty="0"/>
          </a:p>
        </p:txBody>
      </p:sp>
      <p:pic>
        <p:nvPicPr>
          <p:cNvPr id="4" name="Bildobjekt 3" descr="sidhuvud-konflikthantering"/>
          <p:cNvPicPr/>
          <p:nvPr/>
        </p:nvPicPr>
        <p:blipFill>
          <a:blip r:embed="rId3">
            <a:extLst>
              <a:ext uri="{28A0092B-C50C-407E-A947-70E740481C1C}">
                <a14:useLocalDpi xmlns:a14="http://schemas.microsoft.com/office/drawing/2010/main" val="0"/>
              </a:ext>
            </a:extLst>
          </a:blip>
          <a:srcRect/>
          <a:stretch>
            <a:fillRect/>
          </a:stretch>
        </p:blipFill>
        <p:spPr bwMode="auto">
          <a:xfrm>
            <a:off x="5436180" y="1916832"/>
            <a:ext cx="2843639" cy="1383030"/>
          </a:xfrm>
          <a:prstGeom prst="rect">
            <a:avLst/>
          </a:prstGeom>
          <a:noFill/>
          <a:ln>
            <a:noFill/>
          </a:ln>
        </p:spPr>
      </p:pic>
      <p:sp>
        <p:nvSpPr>
          <p:cNvPr id="5" name="textruta 4"/>
          <p:cNvSpPr txBox="1"/>
          <p:nvPr/>
        </p:nvSpPr>
        <p:spPr>
          <a:xfrm>
            <a:off x="1259631" y="513546"/>
            <a:ext cx="4492127" cy="646331"/>
          </a:xfrm>
          <a:prstGeom prst="rect">
            <a:avLst/>
          </a:prstGeom>
          <a:noFill/>
        </p:spPr>
        <p:txBody>
          <a:bodyPr wrap="none" rtlCol="0">
            <a:spAutoFit/>
          </a:bodyPr>
          <a:lstStyle/>
          <a:p>
            <a:r>
              <a:rPr lang="sv-SE" sz="3600" dirty="0" smtClean="0">
                <a:solidFill>
                  <a:srgbClr val="00B0F0"/>
                </a:solidFill>
              </a:rPr>
              <a:t>Att hantera en konflikt:</a:t>
            </a:r>
            <a:endParaRPr lang="sv-SE" sz="3600" dirty="0">
              <a:solidFill>
                <a:srgbClr val="00B0F0"/>
              </a:solidFill>
            </a:endParaRPr>
          </a:p>
        </p:txBody>
      </p:sp>
    </p:spTree>
    <p:extLst>
      <p:ext uri="{BB962C8B-B14F-4D97-AF65-F5344CB8AC3E}">
        <p14:creationId xmlns:p14="http://schemas.microsoft.com/office/powerpoint/2010/main" val="3011598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326" y="512676"/>
            <a:ext cx="8644385" cy="5040560"/>
          </a:xfrm>
        </p:spPr>
        <p:txBody>
          <a:bodyPr>
            <a:noAutofit/>
          </a:bodyPr>
          <a:lstStyle/>
          <a:p>
            <a:pPr marL="0" indent="0">
              <a:buNone/>
            </a:pPr>
            <a:endParaRPr lang="sv-SE" sz="1400" dirty="0"/>
          </a:p>
          <a:p>
            <a:pPr marL="0" indent="0">
              <a:buNone/>
            </a:pPr>
            <a:endParaRPr lang="sv-SE" sz="1400" dirty="0"/>
          </a:p>
          <a:p>
            <a:pPr marL="0" indent="0">
              <a:buNone/>
            </a:pPr>
            <a:r>
              <a:rPr lang="sv-SE" sz="1400" dirty="0"/>
              <a:t>				</a:t>
            </a:r>
          </a:p>
          <a:p>
            <a:pPr marL="0" indent="0">
              <a:buNone/>
            </a:pPr>
            <a:endParaRPr lang="sv-SE" sz="1400" dirty="0"/>
          </a:p>
          <a:p>
            <a:pPr marL="0" indent="0">
              <a:buNone/>
            </a:pPr>
            <a:endParaRPr lang="sv-SE" sz="1400" dirty="0"/>
          </a:p>
          <a:p>
            <a:pPr marL="0" indent="0">
              <a:buNone/>
            </a:pPr>
            <a:r>
              <a:rPr lang="sv-SE" sz="1400" dirty="0"/>
              <a:t>			 Mildra</a:t>
            </a:r>
          </a:p>
          <a:p>
            <a:pPr marL="0" indent="0">
              <a:buNone/>
            </a:pPr>
            <a:endParaRPr lang="sv-SE" sz="1400" dirty="0"/>
          </a:p>
          <a:p>
            <a:pPr marL="0" indent="0">
              <a:buNone/>
            </a:pPr>
            <a:endParaRPr lang="sv-SE" sz="1400" b="1" dirty="0" smtClean="0"/>
          </a:p>
          <a:p>
            <a:pPr marL="0" indent="0">
              <a:buNone/>
            </a:pPr>
            <a:endParaRPr lang="sv-SE" sz="14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sp>
        <p:nvSpPr>
          <p:cNvPr id="2" name="textruta 1"/>
          <p:cNvSpPr txBox="1"/>
          <p:nvPr/>
        </p:nvSpPr>
        <p:spPr>
          <a:xfrm>
            <a:off x="2992006" y="189510"/>
            <a:ext cx="2635914" cy="923330"/>
          </a:xfrm>
          <a:prstGeom prst="rect">
            <a:avLst/>
          </a:prstGeom>
          <a:noFill/>
        </p:spPr>
        <p:txBody>
          <a:bodyPr wrap="none" rtlCol="0">
            <a:spAutoFit/>
          </a:bodyPr>
          <a:lstStyle/>
          <a:p>
            <a:r>
              <a:rPr lang="sv-SE" sz="3600" b="1" dirty="0">
                <a:solidFill>
                  <a:srgbClr val="00B0F0"/>
                </a:solidFill>
              </a:rPr>
              <a:t>Konfliktstilar</a:t>
            </a:r>
          </a:p>
          <a:p>
            <a:endParaRPr lang="sv-SE" dirty="0"/>
          </a:p>
        </p:txBody>
      </p:sp>
      <p:graphicFrame>
        <p:nvGraphicFramePr>
          <p:cNvPr id="12" name="Tabell 11"/>
          <p:cNvGraphicFramePr>
            <a:graphicFrameLocks noGrp="1"/>
          </p:cNvGraphicFramePr>
          <p:nvPr>
            <p:extLst>
              <p:ext uri="{D42A27DB-BD31-4B8C-83A1-F6EECF244321}">
                <p14:modId xmlns:p14="http://schemas.microsoft.com/office/powerpoint/2010/main" val="2535224822"/>
              </p:ext>
            </p:extLst>
          </p:nvPr>
        </p:nvGraphicFramePr>
        <p:xfrm>
          <a:off x="1282470" y="1268759"/>
          <a:ext cx="7261804" cy="3281144"/>
        </p:xfrm>
        <a:graphic>
          <a:graphicData uri="http://schemas.openxmlformats.org/drawingml/2006/table">
            <a:tbl>
              <a:tblPr firstRow="1" bandRow="1">
                <a:tableStyleId>{5C22544A-7EE6-4342-B048-85BDC9FD1C3A}</a:tableStyleId>
              </a:tblPr>
              <a:tblGrid>
                <a:gridCol w="3625957"/>
                <a:gridCol w="3635847"/>
              </a:tblGrid>
              <a:tr h="1583004">
                <a:tc>
                  <a:txBody>
                    <a:bodyPr/>
                    <a:lstStyle/>
                    <a:p>
                      <a:r>
                        <a:rPr lang="sv-SE" dirty="0" smtClean="0"/>
                        <a:t>Kämpa</a:t>
                      </a:r>
                      <a:endParaRPr lang="sv-SE" dirty="0"/>
                    </a:p>
                  </a:txBody>
                  <a:tcPr/>
                </a:tc>
                <a:tc>
                  <a:txBody>
                    <a:bodyPr/>
                    <a:lstStyle/>
                    <a:p>
                      <a:r>
                        <a:rPr lang="sv-SE" dirty="0" smtClean="0"/>
                        <a:t>Problemlösa</a:t>
                      </a:r>
                      <a:endParaRPr lang="sv-SE" dirty="0"/>
                    </a:p>
                  </a:txBody>
                  <a:tcPr/>
                </a:tc>
              </a:tr>
              <a:tr h="1698140">
                <a:tc>
                  <a:txBody>
                    <a:bodyPr/>
                    <a:lstStyle/>
                    <a:p>
                      <a:r>
                        <a:rPr lang="sv-SE" dirty="0" smtClean="0"/>
                        <a:t>Undvika</a:t>
                      </a:r>
                      <a:endParaRPr lang="sv-SE" dirty="0"/>
                    </a:p>
                  </a:txBody>
                  <a:tcPr/>
                </a:tc>
                <a:tc>
                  <a:txBody>
                    <a:bodyPr/>
                    <a:lstStyle/>
                    <a:p>
                      <a:r>
                        <a:rPr lang="sv-SE" dirty="0" smtClean="0"/>
                        <a:t>Mildra</a:t>
                      </a:r>
                      <a:endParaRPr lang="sv-SE" dirty="0"/>
                    </a:p>
                  </a:txBody>
                  <a:tcPr/>
                </a:tc>
              </a:tr>
            </a:tbl>
          </a:graphicData>
        </a:graphic>
      </p:graphicFrame>
    </p:spTree>
    <p:extLst>
      <p:ext uri="{BB962C8B-B14F-4D97-AF65-F5344CB8AC3E}">
        <p14:creationId xmlns:p14="http://schemas.microsoft.com/office/powerpoint/2010/main" val="27479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980" y="553244"/>
            <a:ext cx="8229600" cy="1143000"/>
          </a:xfrm>
        </p:spPr>
        <p:txBody>
          <a:bodyPr>
            <a:normAutofit/>
          </a:bodyPr>
          <a:lstStyle/>
          <a:p>
            <a:r>
              <a:rPr lang="sv-SE" sz="3600" dirty="0">
                <a:solidFill>
                  <a:srgbClr val="00B0F0"/>
                </a:solidFill>
              </a:rPr>
              <a:t>Incheckning</a:t>
            </a:r>
          </a:p>
        </p:txBody>
      </p:sp>
      <p:sp>
        <p:nvSpPr>
          <p:cNvPr id="3" name="Platshållare för innehåll 2"/>
          <p:cNvSpPr>
            <a:spLocks noGrp="1"/>
          </p:cNvSpPr>
          <p:nvPr>
            <p:ph idx="1"/>
          </p:nvPr>
        </p:nvSpPr>
        <p:spPr>
          <a:xfrm>
            <a:off x="914400" y="2060848"/>
            <a:ext cx="8229600" cy="3629000"/>
          </a:xfrm>
        </p:spPr>
        <p:txBody>
          <a:bodyPr>
            <a:normAutofit/>
          </a:bodyPr>
          <a:lstStyle/>
          <a:p>
            <a:pPr marL="0" indent="0">
              <a:buNone/>
            </a:pPr>
            <a:r>
              <a:rPr lang="sv-SE" sz="2400" dirty="0" smtClean="0"/>
              <a:t>Överenskommelse – att bidra till ett gott</a:t>
            </a:r>
            <a:r>
              <a:rPr lang="sv-SE" sz="2400" dirty="0"/>
              <a:t/>
            </a:r>
            <a:br>
              <a:rPr lang="sv-SE" sz="2400" dirty="0"/>
            </a:br>
            <a:r>
              <a:rPr lang="sv-SE" sz="2400" dirty="0" smtClean="0"/>
              <a:t>samtalsklimat</a:t>
            </a:r>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3075" name="Picture 3" descr="C:\Users\ewagyl6623\AppData\Local\Microsoft\Windows\Temporary Internet Files\Content.IE5\11KT5ZIU\MP90038268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8" y="2636912"/>
            <a:ext cx="4443609" cy="317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filindeblogg.nu/wp-content/uploads/2011/03/Hj%C3%A4rta-r%C3%B6t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7659" y="3429000"/>
            <a:ext cx="1855142" cy="180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98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980" y="553244"/>
            <a:ext cx="8229600" cy="1143000"/>
          </a:xfrm>
        </p:spPr>
        <p:txBody>
          <a:bodyPr>
            <a:normAutofit fontScale="90000"/>
          </a:bodyPr>
          <a:lstStyle/>
          <a:p>
            <a:r>
              <a:rPr lang="sv-SE" dirty="0">
                <a:solidFill>
                  <a:srgbClr val="00B0F0"/>
                </a:solidFill>
              </a:rPr>
              <a:t>Vanliga reaktioner vid svåra </a:t>
            </a:r>
            <a:r>
              <a:rPr lang="sv-SE" dirty="0" smtClean="0">
                <a:solidFill>
                  <a:srgbClr val="00B0F0"/>
                </a:solidFill>
              </a:rPr>
              <a:t>samtal och konflikter</a:t>
            </a:r>
            <a:r>
              <a:rPr lang="sv-SE" sz="2400" dirty="0">
                <a:solidFill>
                  <a:srgbClr val="FF00FF"/>
                </a:solidFill>
              </a:rPr>
              <a:t/>
            </a:r>
            <a:br>
              <a:rPr lang="sv-SE" sz="2400" dirty="0">
                <a:solidFill>
                  <a:srgbClr val="FF00FF"/>
                </a:solidFill>
              </a:rPr>
            </a:br>
            <a:endParaRPr lang="sv-SE" sz="2400" dirty="0"/>
          </a:p>
        </p:txBody>
      </p:sp>
      <p:sp>
        <p:nvSpPr>
          <p:cNvPr id="3" name="Platshållare för innehåll 2"/>
          <p:cNvSpPr>
            <a:spLocks noGrp="1"/>
          </p:cNvSpPr>
          <p:nvPr>
            <p:ph idx="1"/>
          </p:nvPr>
        </p:nvSpPr>
        <p:spPr>
          <a:xfrm>
            <a:off x="457202" y="1600201"/>
            <a:ext cx="8229600" cy="3629000"/>
          </a:xfrm>
        </p:spPr>
        <p:txBody>
          <a:bodyPr>
            <a:normAutofit/>
          </a:bodyPr>
          <a:lstStyle/>
          <a:p>
            <a:pPr marL="0" indent="0">
              <a:buNone/>
            </a:pPr>
            <a:r>
              <a:rPr lang="sv-SE" sz="2000" dirty="0"/>
              <a:t>Svåra samtal väcker oro/ångest och ex på psykologiska försvar: </a:t>
            </a:r>
          </a:p>
          <a:p>
            <a:r>
              <a:rPr lang="sv-SE" sz="2000" dirty="0"/>
              <a:t>Förnekande </a:t>
            </a:r>
          </a:p>
          <a:p>
            <a:r>
              <a:rPr lang="sv-SE" sz="2000" dirty="0"/>
              <a:t>Projektioner </a:t>
            </a:r>
          </a:p>
          <a:p>
            <a:r>
              <a:rPr lang="sv-SE" sz="2000" dirty="0"/>
              <a:t>Reaktionsbildning </a:t>
            </a:r>
          </a:p>
          <a:p>
            <a:r>
              <a:rPr lang="sv-SE" sz="2000" dirty="0"/>
              <a:t>Regression </a:t>
            </a:r>
          </a:p>
          <a:p>
            <a:r>
              <a:rPr lang="sv-SE" sz="2000" dirty="0"/>
              <a:t>Humor</a:t>
            </a:r>
          </a:p>
          <a:p>
            <a:pPr marL="0" indent="0">
              <a:buNone/>
            </a:pPr>
            <a:endParaRPr lang="sv-SE" sz="2000" dirty="0"/>
          </a:p>
          <a:p>
            <a:pPr marL="0" indent="0">
              <a:buNone/>
            </a:pPr>
            <a:r>
              <a:rPr lang="sv-SE" sz="2000" dirty="0"/>
              <a:t>Hjälp personen att se vad den själv kan påverka </a:t>
            </a:r>
          </a:p>
          <a:p>
            <a:pPr marL="0" indent="0">
              <a:buNone/>
            </a:pPr>
            <a:r>
              <a:rPr lang="sv-SE" sz="2000" dirty="0"/>
              <a:t>Man blir inte överens med alla! </a:t>
            </a:r>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12" name="Bildobjekt 11" descr="http://thumbs.dreamstime.com/z/spänning-den-unga-kvinnan-frustrerade-att-dra-hennes-hår-på-vit-35080152.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2497" y="2132856"/>
            <a:ext cx="2734945" cy="2273935"/>
          </a:xfrm>
          <a:prstGeom prst="rect">
            <a:avLst/>
          </a:prstGeom>
          <a:noFill/>
          <a:ln>
            <a:noFill/>
          </a:ln>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6513" y="553244"/>
            <a:ext cx="8229600" cy="1143000"/>
          </a:xfrm>
        </p:spPr>
        <p:txBody>
          <a:bodyPr>
            <a:normAutofit/>
          </a:bodyPr>
          <a:lstStyle/>
          <a:p>
            <a:r>
              <a:rPr lang="sv-SE" sz="3600" dirty="0" smtClean="0">
                <a:solidFill>
                  <a:srgbClr val="00B0F0"/>
                </a:solidFill>
              </a:rPr>
              <a:t>Vår hårddisk</a:t>
            </a:r>
            <a:endParaRPr lang="sv-SE" sz="3600" dirty="0">
              <a:solidFill>
                <a:srgbClr val="00B0F0"/>
              </a:solidFill>
            </a:endParaRPr>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2050" name="Picture 2"/>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bwMode="auto">
          <a:xfrm>
            <a:off x="586515" y="1700808"/>
            <a:ext cx="6756596" cy="411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070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100" dirty="0"/>
              <a:t/>
            </a:r>
            <a:br>
              <a:rPr lang="sv-SE" sz="3100" dirty="0"/>
            </a:br>
            <a:r>
              <a:rPr lang="sv-SE" b="1" dirty="0" smtClean="0">
                <a:solidFill>
                  <a:srgbClr val="00B0F0"/>
                </a:solidFill>
              </a:rPr>
              <a:t>3- </a:t>
            </a:r>
            <a:r>
              <a:rPr lang="sv-SE" b="1" dirty="0">
                <a:solidFill>
                  <a:srgbClr val="00B0F0"/>
                </a:solidFill>
              </a:rPr>
              <a:t>stegs modellen </a:t>
            </a:r>
            <a:r>
              <a:rPr lang="sv-SE" dirty="0">
                <a:solidFill>
                  <a:srgbClr val="00B0F0"/>
                </a:solidFill>
              </a:rPr>
              <a:t/>
            </a:r>
            <a:br>
              <a:rPr lang="sv-SE" dirty="0">
                <a:solidFill>
                  <a:srgbClr val="00B0F0"/>
                </a:solidFill>
              </a:rPr>
            </a:br>
            <a:endParaRPr lang="sv-SE" dirty="0">
              <a:solidFill>
                <a:srgbClr val="00B0F0"/>
              </a:solidFill>
            </a:endParaRPr>
          </a:p>
        </p:txBody>
      </p:sp>
      <p:sp>
        <p:nvSpPr>
          <p:cNvPr id="3" name="Platshållare för innehåll 2"/>
          <p:cNvSpPr>
            <a:spLocks noGrp="1"/>
          </p:cNvSpPr>
          <p:nvPr>
            <p:ph idx="1"/>
          </p:nvPr>
        </p:nvSpPr>
        <p:spPr>
          <a:xfrm>
            <a:off x="457202" y="1268760"/>
            <a:ext cx="8229600" cy="4716586"/>
          </a:xfrm>
        </p:spPr>
        <p:txBody>
          <a:bodyPr>
            <a:normAutofit/>
          </a:bodyPr>
          <a:lstStyle/>
          <a:p>
            <a:pPr marL="0" indent="0">
              <a:buNone/>
            </a:pPr>
            <a:r>
              <a:rPr lang="sv-SE" sz="1600" b="1" dirty="0"/>
              <a:t>Konfrontera </a:t>
            </a:r>
            <a:endParaRPr lang="sv-SE" sz="1600" dirty="0"/>
          </a:p>
          <a:p>
            <a:pPr marL="0" indent="0">
              <a:buNone/>
            </a:pPr>
            <a:r>
              <a:rPr lang="sv-SE" sz="1600" dirty="0"/>
              <a:t>Använd jag – budskapet </a:t>
            </a:r>
          </a:p>
          <a:p>
            <a:pPr marL="0" indent="0">
              <a:buNone/>
            </a:pPr>
            <a:r>
              <a:rPr lang="sv-SE" sz="1600" dirty="0"/>
              <a:t>Använd fakta </a:t>
            </a:r>
          </a:p>
          <a:p>
            <a:pPr marL="0" indent="0">
              <a:buNone/>
            </a:pPr>
            <a:r>
              <a:rPr lang="sv-SE" sz="1600" dirty="0"/>
              <a:t>Inte personligt utan beteendet </a:t>
            </a:r>
          </a:p>
          <a:p>
            <a:pPr marL="0" indent="0">
              <a:buNone/>
            </a:pPr>
            <a:r>
              <a:rPr lang="sv-SE" sz="1600" dirty="0"/>
              <a:t>Visa empati </a:t>
            </a:r>
          </a:p>
          <a:p>
            <a:pPr marL="0" indent="0">
              <a:buNone/>
            </a:pPr>
            <a:r>
              <a:rPr lang="sv-SE" sz="1600" b="1" dirty="0"/>
              <a:t>Fokusera </a:t>
            </a:r>
            <a:endParaRPr lang="sv-SE" sz="1600" dirty="0"/>
          </a:p>
          <a:p>
            <a:pPr marL="0" indent="0">
              <a:buNone/>
            </a:pPr>
            <a:r>
              <a:rPr lang="sv-SE" sz="1600" dirty="0"/>
              <a:t>Håll dig till ämnet </a:t>
            </a:r>
          </a:p>
          <a:p>
            <a:pPr marL="0" indent="0">
              <a:buNone/>
            </a:pPr>
            <a:r>
              <a:rPr lang="sv-SE" sz="1600" dirty="0"/>
              <a:t>Prata inte om andra </a:t>
            </a:r>
          </a:p>
          <a:p>
            <a:pPr marL="0" indent="0">
              <a:buNone/>
            </a:pPr>
            <a:r>
              <a:rPr lang="sv-SE" sz="1600" b="1" dirty="0"/>
              <a:t>Involvera </a:t>
            </a:r>
            <a:endParaRPr lang="sv-SE" sz="1600" dirty="0"/>
          </a:p>
          <a:p>
            <a:pPr marL="0" indent="0">
              <a:buNone/>
            </a:pPr>
            <a:r>
              <a:rPr lang="sv-SE" sz="1600" dirty="0"/>
              <a:t>Låt medarbetaren </a:t>
            </a:r>
          </a:p>
          <a:p>
            <a:pPr marL="0" indent="0">
              <a:buNone/>
            </a:pPr>
            <a:r>
              <a:rPr lang="sv-SE" sz="1600" dirty="0"/>
              <a:t>- ge egna förslag till lösning </a:t>
            </a:r>
          </a:p>
          <a:p>
            <a:pPr marL="0" indent="0">
              <a:buNone/>
            </a:pPr>
            <a:r>
              <a:rPr lang="sv-SE" sz="1600" dirty="0"/>
              <a:t>- sammanfatta vad som varit viktigt, få kvitto </a:t>
            </a:r>
          </a:p>
          <a:p>
            <a:pPr marL="0" indent="0">
              <a:buNone/>
            </a:pPr>
            <a:r>
              <a:rPr lang="sv-SE" sz="1600" dirty="0"/>
              <a:t>Boka in en uppföljningstid </a:t>
            </a:r>
          </a:p>
          <a:p>
            <a:pPr marL="0" indent="0">
              <a:buNone/>
            </a:pPr>
            <a:endParaRPr lang="sv-SE" sz="1600" dirty="0"/>
          </a:p>
          <a:p>
            <a:pPr marL="0" indent="0">
              <a:buNone/>
            </a:pPr>
            <a:r>
              <a:rPr lang="sv-SE" sz="1600" dirty="0"/>
              <a:t>Viktigt: Behålla lugnet </a:t>
            </a:r>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12" name="Bildobjekt 11" descr="07 Otto hoppar till guld i tresteg"/>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2132856"/>
            <a:ext cx="2877820" cy="2304256"/>
          </a:xfrm>
          <a:prstGeom prst="rect">
            <a:avLst/>
          </a:prstGeom>
          <a:noFill/>
          <a:ln>
            <a:noFill/>
          </a:ln>
        </p:spPr>
      </p:pic>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smtClean="0">
                <a:solidFill>
                  <a:srgbClr val="00B0F0"/>
                </a:solidFill>
              </a:rPr>
              <a:t>Samtalsövning utifrån</a:t>
            </a:r>
            <a:br>
              <a:rPr lang="sv-SE" sz="3600" dirty="0" smtClean="0">
                <a:solidFill>
                  <a:srgbClr val="00B0F0"/>
                </a:solidFill>
              </a:rPr>
            </a:br>
            <a:r>
              <a:rPr lang="sv-SE" sz="3600" dirty="0" smtClean="0">
                <a:solidFill>
                  <a:srgbClr val="00B0F0"/>
                </a:solidFill>
              </a:rPr>
              <a:t>3- stegsmodellen</a:t>
            </a:r>
            <a:r>
              <a:rPr lang="sv-SE" sz="3600" dirty="0">
                <a:solidFill>
                  <a:srgbClr val="00B0F0"/>
                </a:solidFill>
              </a:rPr>
              <a:t/>
            </a:r>
            <a:br>
              <a:rPr lang="sv-SE" sz="3600" dirty="0">
                <a:solidFill>
                  <a:srgbClr val="00B0F0"/>
                </a:solidFill>
              </a:rPr>
            </a:br>
            <a:endParaRPr lang="sv-SE" sz="3600" dirty="0">
              <a:solidFill>
                <a:srgbClr val="00B0F0"/>
              </a:solidFill>
            </a:endParaRPr>
          </a:p>
        </p:txBody>
      </p:sp>
      <p:sp>
        <p:nvSpPr>
          <p:cNvPr id="3" name="Platshållare för innehåll 2"/>
          <p:cNvSpPr>
            <a:spLocks noGrp="1"/>
          </p:cNvSpPr>
          <p:nvPr>
            <p:ph idx="1"/>
          </p:nvPr>
        </p:nvSpPr>
        <p:spPr>
          <a:xfrm>
            <a:off x="457202" y="1124746"/>
            <a:ext cx="8229600" cy="4752527"/>
          </a:xfrm>
        </p:spPr>
        <p:txBody>
          <a:bodyPr>
            <a:normAutofit/>
          </a:bodyPr>
          <a:lstStyle/>
          <a:p>
            <a:pPr marL="0" indent="0">
              <a:buNone/>
            </a:pPr>
            <a:endParaRPr lang="sv-SE" sz="1600" dirty="0"/>
          </a:p>
          <a:p>
            <a:pPr marL="0" indent="0">
              <a:buNone/>
            </a:pPr>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12" name="Bildobjekt 11" descr="http://digilär.se/images/bildserier_2013/img/8375.jpg"/>
          <p:cNvPicPr/>
          <p:nvPr/>
        </p:nvPicPr>
        <p:blipFill>
          <a:blip r:embed="rId10">
            <a:extLst>
              <a:ext uri="{28A0092B-C50C-407E-A947-70E740481C1C}">
                <a14:useLocalDpi xmlns:a14="http://schemas.microsoft.com/office/drawing/2010/main" val="0"/>
              </a:ext>
            </a:extLst>
          </a:blip>
          <a:srcRect/>
          <a:stretch>
            <a:fillRect/>
          </a:stretch>
        </p:blipFill>
        <p:spPr bwMode="auto">
          <a:xfrm>
            <a:off x="1901766" y="1589122"/>
            <a:ext cx="5238304" cy="3456384"/>
          </a:xfrm>
          <a:prstGeom prst="rect">
            <a:avLst/>
          </a:prstGeom>
          <a:noFill/>
          <a:ln>
            <a:noFill/>
          </a:ln>
        </p:spPr>
      </p:pic>
      <p:sp>
        <p:nvSpPr>
          <p:cNvPr id="10" name="textruta 9"/>
          <p:cNvSpPr txBox="1"/>
          <p:nvPr/>
        </p:nvSpPr>
        <p:spPr>
          <a:xfrm>
            <a:off x="515677" y="4853321"/>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274792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7870" y="490790"/>
            <a:ext cx="8229600" cy="1143000"/>
          </a:xfrm>
        </p:spPr>
        <p:txBody>
          <a:bodyPr>
            <a:normAutofit fontScale="90000"/>
          </a:bodyPr>
          <a:lstStyle/>
          <a:p>
            <a:r>
              <a:rPr lang="sv-SE" sz="2400" dirty="0"/>
              <a:t/>
            </a:r>
            <a:br>
              <a:rPr lang="sv-SE" sz="2400" dirty="0"/>
            </a:br>
            <a:r>
              <a:rPr lang="sv-SE" b="1" dirty="0" smtClean="0">
                <a:solidFill>
                  <a:srgbClr val="00B0F0"/>
                </a:solidFill>
              </a:rPr>
              <a:t>Vad är Kommunikation?</a:t>
            </a:r>
            <a:r>
              <a:rPr lang="sv-SE" sz="4400" b="1" dirty="0">
                <a:solidFill>
                  <a:srgbClr val="00B0F0"/>
                </a:solidFill>
              </a:rPr>
              <a:t/>
            </a:r>
            <a:br>
              <a:rPr lang="sv-SE" sz="4400" b="1" dirty="0">
                <a:solidFill>
                  <a:srgbClr val="00B0F0"/>
                </a:solidFill>
              </a:rPr>
            </a:br>
            <a:endParaRPr lang="sv-SE" sz="2400" dirty="0">
              <a:solidFill>
                <a:srgbClr val="00B0F0"/>
              </a:solidFill>
            </a:endParaRPr>
          </a:p>
        </p:txBody>
      </p:sp>
      <p:sp>
        <p:nvSpPr>
          <p:cNvPr id="3" name="Platshållare för innehåll 2"/>
          <p:cNvSpPr>
            <a:spLocks noGrp="1"/>
          </p:cNvSpPr>
          <p:nvPr>
            <p:ph idx="1"/>
          </p:nvPr>
        </p:nvSpPr>
        <p:spPr>
          <a:xfrm>
            <a:off x="369980" y="1916832"/>
            <a:ext cx="8229600" cy="3629000"/>
          </a:xfrm>
        </p:spPr>
        <p:txBody>
          <a:bodyPr>
            <a:normAutofit/>
          </a:bodyPr>
          <a:lstStyle/>
          <a:p>
            <a:pPr marL="0" indent="0">
              <a:buNone/>
            </a:pPr>
            <a:r>
              <a:rPr lang="sv-SE" sz="1600" b="1" dirty="0" smtClean="0"/>
              <a:t>.</a:t>
            </a:r>
            <a:endParaRPr lang="sv-SE" sz="1600" b="1" dirty="0"/>
          </a:p>
          <a:p>
            <a:endParaRPr lang="sv-SE" sz="16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2050" name="Picture 2" descr="http://diepsyche.com/wp-content/uploads/2013/01/gewaltfreie-kommunik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431" y="2060848"/>
            <a:ext cx="368617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19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idx="4294967295"/>
          </p:nvPr>
        </p:nvSpPr>
        <p:spPr/>
        <p:txBody>
          <a:bodyPr anchor="b"/>
          <a:lstStyle/>
          <a:p>
            <a:pPr eaLnBrk="1" hangingPunct="1"/>
            <a:endParaRPr lang="sv-SE" altLang="sv-SE" dirty="0" smtClean="0"/>
          </a:p>
        </p:txBody>
      </p:sp>
      <p:pic>
        <p:nvPicPr>
          <p:cNvPr id="6147" name="Picture 2" descr="iceber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148" name="Rektangel 5"/>
          <p:cNvSpPr>
            <a:spLocks noChangeArrowheads="1"/>
          </p:cNvSpPr>
          <p:nvPr/>
        </p:nvSpPr>
        <p:spPr bwMode="auto">
          <a:xfrm>
            <a:off x="356883" y="571749"/>
            <a:ext cx="3143075" cy="89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defTabSz="1004888" eaLnBrk="0" hangingPunct="0">
              <a:defRPr sz="2000">
                <a:solidFill>
                  <a:schemeClr val="tx1"/>
                </a:solidFill>
                <a:latin typeface="Arial" charset="0"/>
              </a:defRPr>
            </a:lvl1pPr>
            <a:lvl2pPr marL="742950" indent="-285750" defTabSz="1004888" eaLnBrk="0" hangingPunct="0">
              <a:defRPr sz="2000">
                <a:solidFill>
                  <a:schemeClr val="tx1"/>
                </a:solidFill>
                <a:latin typeface="Arial" charset="0"/>
              </a:defRPr>
            </a:lvl2pPr>
            <a:lvl3pPr marL="1143000" indent="-228600" defTabSz="1004888" eaLnBrk="0" hangingPunct="0">
              <a:defRPr sz="2000">
                <a:solidFill>
                  <a:schemeClr val="tx1"/>
                </a:solidFill>
                <a:latin typeface="Arial" charset="0"/>
              </a:defRPr>
            </a:lvl3pPr>
            <a:lvl4pPr marL="1600200" indent="-228600" defTabSz="1004888" eaLnBrk="0" hangingPunct="0">
              <a:defRPr sz="2000">
                <a:solidFill>
                  <a:schemeClr val="tx1"/>
                </a:solidFill>
                <a:latin typeface="Arial" charset="0"/>
              </a:defRPr>
            </a:lvl4pPr>
            <a:lvl5pPr marL="2057400" indent="-228600" defTabSz="1004888" eaLnBrk="0" hangingPunct="0">
              <a:defRPr sz="2000">
                <a:solidFill>
                  <a:schemeClr val="tx1"/>
                </a:solidFill>
                <a:latin typeface="Arial" charset="0"/>
              </a:defRPr>
            </a:lvl5pPr>
            <a:lvl6pPr marL="2514600" indent="-228600" defTabSz="1004888" eaLnBrk="0" fontAlgn="base" hangingPunct="0">
              <a:spcBef>
                <a:spcPct val="0"/>
              </a:spcBef>
              <a:spcAft>
                <a:spcPct val="0"/>
              </a:spcAft>
              <a:defRPr sz="2000">
                <a:solidFill>
                  <a:schemeClr val="tx1"/>
                </a:solidFill>
                <a:latin typeface="Arial" charset="0"/>
              </a:defRPr>
            </a:lvl6pPr>
            <a:lvl7pPr marL="2971800" indent="-228600" defTabSz="1004888" eaLnBrk="0" fontAlgn="base" hangingPunct="0">
              <a:spcBef>
                <a:spcPct val="0"/>
              </a:spcBef>
              <a:spcAft>
                <a:spcPct val="0"/>
              </a:spcAft>
              <a:defRPr sz="2000">
                <a:solidFill>
                  <a:schemeClr val="tx1"/>
                </a:solidFill>
                <a:latin typeface="Arial" charset="0"/>
              </a:defRPr>
            </a:lvl7pPr>
            <a:lvl8pPr marL="3429000" indent="-228600" defTabSz="1004888" eaLnBrk="0" fontAlgn="base" hangingPunct="0">
              <a:spcBef>
                <a:spcPct val="0"/>
              </a:spcBef>
              <a:spcAft>
                <a:spcPct val="0"/>
              </a:spcAft>
              <a:defRPr sz="2000">
                <a:solidFill>
                  <a:schemeClr val="tx1"/>
                </a:solidFill>
                <a:latin typeface="Arial" charset="0"/>
              </a:defRPr>
            </a:lvl8pPr>
            <a:lvl9pPr marL="3886200" indent="-228600" defTabSz="1004888" eaLnBrk="0" fontAlgn="base" hangingPunct="0">
              <a:spcBef>
                <a:spcPct val="0"/>
              </a:spcBef>
              <a:spcAft>
                <a:spcPct val="0"/>
              </a:spcAft>
              <a:defRPr sz="2000">
                <a:solidFill>
                  <a:schemeClr val="tx1"/>
                </a:solidFill>
                <a:latin typeface="Arial" charset="0"/>
              </a:defRPr>
            </a:lvl9pPr>
          </a:lstStyle>
          <a:p>
            <a:pPr algn="ctr" fontAlgn="base">
              <a:lnSpc>
                <a:spcPct val="80000"/>
              </a:lnSpc>
              <a:spcBef>
                <a:spcPct val="20000"/>
              </a:spcBef>
              <a:spcAft>
                <a:spcPct val="0"/>
              </a:spcAft>
              <a:buClr>
                <a:srgbClr val="009999"/>
              </a:buClr>
              <a:buSzPct val="135000"/>
            </a:pPr>
            <a:r>
              <a:rPr lang="sv-SE" altLang="sv-SE" b="1" dirty="0" smtClean="0">
                <a:solidFill>
                  <a:srgbClr val="000000"/>
                </a:solidFill>
              </a:rPr>
              <a:t>Planer,</a:t>
            </a:r>
          </a:p>
          <a:p>
            <a:pPr algn="ctr" fontAlgn="base">
              <a:lnSpc>
                <a:spcPct val="80000"/>
              </a:lnSpc>
              <a:spcBef>
                <a:spcPct val="20000"/>
              </a:spcBef>
              <a:spcAft>
                <a:spcPct val="0"/>
              </a:spcAft>
              <a:buClr>
                <a:srgbClr val="009999"/>
              </a:buClr>
              <a:buSzPct val="135000"/>
            </a:pPr>
            <a:r>
              <a:rPr lang="sv-SE" altLang="sv-SE" b="1" dirty="0" smtClean="0">
                <a:solidFill>
                  <a:srgbClr val="000000"/>
                </a:solidFill>
              </a:rPr>
              <a:t>vision, strategi, </a:t>
            </a:r>
            <a:br>
              <a:rPr lang="sv-SE" altLang="sv-SE" b="1" dirty="0" smtClean="0">
                <a:solidFill>
                  <a:srgbClr val="000000"/>
                </a:solidFill>
              </a:rPr>
            </a:br>
            <a:r>
              <a:rPr lang="sv-SE" altLang="sv-SE" b="1" dirty="0" smtClean="0">
                <a:solidFill>
                  <a:srgbClr val="000000"/>
                </a:solidFill>
              </a:rPr>
              <a:t>mål, system, struktur</a:t>
            </a:r>
          </a:p>
        </p:txBody>
      </p:sp>
      <p:sp>
        <p:nvSpPr>
          <p:cNvPr id="7" name="Rektangel 6"/>
          <p:cNvSpPr>
            <a:spLocks noChangeArrowheads="1"/>
          </p:cNvSpPr>
          <p:nvPr/>
        </p:nvSpPr>
        <p:spPr bwMode="auto">
          <a:xfrm>
            <a:off x="4857224" y="714313"/>
            <a:ext cx="3573016" cy="735988"/>
          </a:xfrm>
          <a:prstGeom prst="rect">
            <a:avLst/>
          </a:prstGeom>
          <a:noFill/>
          <a:ln w="9525">
            <a:noFill/>
            <a:miter lim="800000"/>
            <a:headEnd/>
            <a:tailEnd/>
          </a:ln>
        </p:spPr>
        <p:txBody>
          <a:bodyPr lIns="91433" tIns="45716" rIns="91433" bIns="45716">
            <a:spAutoFit/>
          </a:bodyPr>
          <a:lstStyle/>
          <a:p>
            <a:pPr algn="ctr" defTabSz="914293" eaLnBrk="0" fontAlgn="base" hangingPunct="0">
              <a:spcBef>
                <a:spcPct val="20000"/>
              </a:spcBef>
              <a:spcAft>
                <a:spcPct val="0"/>
              </a:spcAft>
              <a:buClr>
                <a:srgbClr val="009999"/>
              </a:buClr>
              <a:buSzPct val="135000"/>
              <a:defRPr/>
            </a:pPr>
            <a:r>
              <a:rPr lang="sv-SE" sz="2000" i="1" dirty="0">
                <a:solidFill>
                  <a:srgbClr val="FFFFFF"/>
                </a:solidFill>
                <a:effectLst>
                  <a:outerShdw blurRad="38100" dist="38100" dir="2700000" algn="tl">
                    <a:srgbClr val="C0C0C0"/>
                  </a:outerShdw>
                </a:effectLst>
              </a:rPr>
              <a:t>Lätt att se – </a:t>
            </a:r>
            <a:br>
              <a:rPr lang="sv-SE" sz="2000" i="1" dirty="0">
                <a:solidFill>
                  <a:srgbClr val="FFFFFF"/>
                </a:solidFill>
                <a:effectLst>
                  <a:outerShdw blurRad="38100" dist="38100" dir="2700000" algn="tl">
                    <a:srgbClr val="C0C0C0"/>
                  </a:outerShdw>
                </a:effectLst>
              </a:rPr>
            </a:br>
            <a:r>
              <a:rPr lang="sv-SE" sz="2000" i="1" dirty="0">
                <a:solidFill>
                  <a:srgbClr val="FFFFFF"/>
                </a:solidFill>
                <a:effectLst>
                  <a:outerShdw blurRad="38100" dist="38100" dir="2700000" algn="tl">
                    <a:srgbClr val="C0C0C0"/>
                  </a:outerShdw>
                </a:effectLst>
              </a:rPr>
              <a:t>lätt att prata om</a:t>
            </a:r>
          </a:p>
        </p:txBody>
      </p:sp>
      <p:sp>
        <p:nvSpPr>
          <p:cNvPr id="8" name="Rektangel 7"/>
          <p:cNvSpPr>
            <a:spLocks noChangeArrowheads="1"/>
          </p:cNvSpPr>
          <p:nvPr/>
        </p:nvSpPr>
        <p:spPr bwMode="auto">
          <a:xfrm>
            <a:off x="5285760" y="3143879"/>
            <a:ext cx="3643269" cy="1376055"/>
          </a:xfrm>
          <a:prstGeom prst="rect">
            <a:avLst/>
          </a:prstGeom>
          <a:noFill/>
          <a:ln w="9525">
            <a:noFill/>
            <a:miter lim="800000"/>
            <a:headEnd/>
            <a:tailEnd/>
          </a:ln>
        </p:spPr>
        <p:txBody>
          <a:bodyPr lIns="91433" tIns="45716" rIns="91433" bIns="45716">
            <a:spAutoFit/>
          </a:bodyPr>
          <a:lstStyle/>
          <a:p>
            <a:pPr algn="ctr" defTabSz="914293" eaLnBrk="0" fontAlgn="base" hangingPunct="0">
              <a:spcBef>
                <a:spcPct val="20000"/>
              </a:spcBef>
              <a:spcAft>
                <a:spcPct val="0"/>
              </a:spcAft>
              <a:buClr>
                <a:srgbClr val="009999"/>
              </a:buClr>
              <a:buSzPct val="135000"/>
              <a:defRPr/>
            </a:pPr>
            <a:r>
              <a:rPr lang="sv-SE" sz="2000" i="1" dirty="0">
                <a:solidFill>
                  <a:srgbClr val="FFFFFF"/>
                </a:solidFill>
                <a:effectLst>
                  <a:outerShdw blurRad="38100" dist="38100" dir="2700000" algn="tl">
                    <a:srgbClr val="C0C0C0"/>
                  </a:outerShdw>
                </a:effectLst>
              </a:rPr>
              <a:t>Osynligt – och </a:t>
            </a:r>
            <a:br>
              <a:rPr lang="sv-SE" sz="2000" i="1" dirty="0">
                <a:solidFill>
                  <a:srgbClr val="FFFFFF"/>
                </a:solidFill>
                <a:effectLst>
                  <a:outerShdw blurRad="38100" dist="38100" dir="2700000" algn="tl">
                    <a:srgbClr val="C0C0C0"/>
                  </a:outerShdw>
                </a:effectLst>
              </a:rPr>
            </a:br>
            <a:r>
              <a:rPr lang="sv-SE" sz="2000" i="1" dirty="0">
                <a:solidFill>
                  <a:srgbClr val="FFFFFF"/>
                </a:solidFill>
                <a:effectLst>
                  <a:outerShdw blurRad="38100" dist="38100" dir="2700000" algn="tl">
                    <a:srgbClr val="C0C0C0"/>
                  </a:outerShdw>
                </a:effectLst>
              </a:rPr>
              <a:t>därmed svårt att </a:t>
            </a:r>
            <a:br>
              <a:rPr lang="sv-SE" sz="2000" i="1" dirty="0">
                <a:solidFill>
                  <a:srgbClr val="FFFFFF"/>
                </a:solidFill>
                <a:effectLst>
                  <a:outerShdw blurRad="38100" dist="38100" dir="2700000" algn="tl">
                    <a:srgbClr val="C0C0C0"/>
                  </a:outerShdw>
                </a:effectLst>
              </a:rPr>
            </a:br>
            <a:r>
              <a:rPr lang="sv-SE" sz="2000" i="1" dirty="0">
                <a:solidFill>
                  <a:srgbClr val="FFFFFF"/>
                </a:solidFill>
                <a:effectLst>
                  <a:outerShdw blurRad="38100" dist="38100" dir="2700000" algn="tl">
                    <a:srgbClr val="C0C0C0"/>
                  </a:outerShdw>
                </a:effectLst>
              </a:rPr>
              <a:t>prata om och </a:t>
            </a:r>
            <a:br>
              <a:rPr lang="sv-SE" sz="2000" i="1" dirty="0">
                <a:solidFill>
                  <a:srgbClr val="FFFFFF"/>
                </a:solidFill>
                <a:effectLst>
                  <a:outerShdw blurRad="38100" dist="38100" dir="2700000" algn="tl">
                    <a:srgbClr val="C0C0C0"/>
                  </a:outerShdw>
                </a:effectLst>
              </a:rPr>
            </a:br>
            <a:r>
              <a:rPr lang="sv-SE" sz="2000" i="1" dirty="0">
                <a:solidFill>
                  <a:srgbClr val="FFFFFF"/>
                </a:solidFill>
                <a:effectLst>
                  <a:outerShdw blurRad="38100" dist="38100" dir="2700000" algn="tl">
                    <a:srgbClr val="C0C0C0"/>
                  </a:outerShdw>
                </a:effectLst>
              </a:rPr>
              <a:t>att påverka</a:t>
            </a:r>
          </a:p>
        </p:txBody>
      </p:sp>
      <p:sp>
        <p:nvSpPr>
          <p:cNvPr id="6151" name="Rektangel 8"/>
          <p:cNvSpPr>
            <a:spLocks noChangeArrowheads="1"/>
          </p:cNvSpPr>
          <p:nvPr/>
        </p:nvSpPr>
        <p:spPr bwMode="auto">
          <a:xfrm>
            <a:off x="1072047" y="2357532"/>
            <a:ext cx="4713909" cy="33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defTabSz="1004888" eaLnBrk="0" hangingPunct="0">
              <a:defRPr sz="2000">
                <a:solidFill>
                  <a:schemeClr val="tx1"/>
                </a:solidFill>
                <a:latin typeface="Arial" charset="0"/>
              </a:defRPr>
            </a:lvl1pPr>
            <a:lvl2pPr marL="742950" indent="-285750" defTabSz="1004888" eaLnBrk="0" hangingPunct="0">
              <a:defRPr sz="2000">
                <a:solidFill>
                  <a:schemeClr val="tx1"/>
                </a:solidFill>
                <a:latin typeface="Arial" charset="0"/>
              </a:defRPr>
            </a:lvl2pPr>
            <a:lvl3pPr marL="1143000" indent="-228600" defTabSz="1004888" eaLnBrk="0" hangingPunct="0">
              <a:defRPr sz="2000">
                <a:solidFill>
                  <a:schemeClr val="tx1"/>
                </a:solidFill>
                <a:latin typeface="Arial" charset="0"/>
              </a:defRPr>
            </a:lvl3pPr>
            <a:lvl4pPr marL="1600200" indent="-228600" defTabSz="1004888" eaLnBrk="0" hangingPunct="0">
              <a:defRPr sz="2000">
                <a:solidFill>
                  <a:schemeClr val="tx1"/>
                </a:solidFill>
                <a:latin typeface="Arial" charset="0"/>
              </a:defRPr>
            </a:lvl4pPr>
            <a:lvl5pPr marL="2057400" indent="-228600" defTabSz="1004888" eaLnBrk="0" hangingPunct="0">
              <a:defRPr sz="2000">
                <a:solidFill>
                  <a:schemeClr val="tx1"/>
                </a:solidFill>
                <a:latin typeface="Arial" charset="0"/>
              </a:defRPr>
            </a:lvl5pPr>
            <a:lvl6pPr marL="2514600" indent="-228600" defTabSz="1004888" eaLnBrk="0" fontAlgn="base" hangingPunct="0">
              <a:spcBef>
                <a:spcPct val="0"/>
              </a:spcBef>
              <a:spcAft>
                <a:spcPct val="0"/>
              </a:spcAft>
              <a:defRPr sz="2000">
                <a:solidFill>
                  <a:schemeClr val="tx1"/>
                </a:solidFill>
                <a:latin typeface="Arial" charset="0"/>
              </a:defRPr>
            </a:lvl6pPr>
            <a:lvl7pPr marL="2971800" indent="-228600" defTabSz="1004888" eaLnBrk="0" fontAlgn="base" hangingPunct="0">
              <a:spcBef>
                <a:spcPct val="0"/>
              </a:spcBef>
              <a:spcAft>
                <a:spcPct val="0"/>
              </a:spcAft>
              <a:defRPr sz="2000">
                <a:solidFill>
                  <a:schemeClr val="tx1"/>
                </a:solidFill>
                <a:latin typeface="Arial" charset="0"/>
              </a:defRPr>
            </a:lvl7pPr>
            <a:lvl8pPr marL="3429000" indent="-228600" defTabSz="1004888" eaLnBrk="0" fontAlgn="base" hangingPunct="0">
              <a:spcBef>
                <a:spcPct val="0"/>
              </a:spcBef>
              <a:spcAft>
                <a:spcPct val="0"/>
              </a:spcAft>
              <a:defRPr sz="2000">
                <a:solidFill>
                  <a:schemeClr val="tx1"/>
                </a:solidFill>
                <a:latin typeface="Arial" charset="0"/>
              </a:defRPr>
            </a:lvl8pPr>
            <a:lvl9pPr marL="3886200" indent="-228600" defTabSz="1004888" eaLnBrk="0" fontAlgn="base" hangingPunct="0">
              <a:spcBef>
                <a:spcPct val="0"/>
              </a:spcBef>
              <a:spcAft>
                <a:spcPct val="0"/>
              </a:spcAft>
              <a:defRPr sz="2000">
                <a:solidFill>
                  <a:schemeClr val="tx1"/>
                </a:solidFill>
                <a:latin typeface="Arial" charset="0"/>
              </a:defRPr>
            </a:lvl9pPr>
          </a:lstStyle>
          <a:p>
            <a:pPr algn="ctr" fontAlgn="base">
              <a:lnSpc>
                <a:spcPct val="80000"/>
              </a:lnSpc>
              <a:spcBef>
                <a:spcPct val="20000"/>
              </a:spcBef>
              <a:spcAft>
                <a:spcPct val="0"/>
              </a:spcAft>
              <a:buClr>
                <a:srgbClr val="009999"/>
              </a:buClr>
              <a:buSzPct val="135000"/>
            </a:pPr>
            <a:r>
              <a:rPr lang="sv-SE" altLang="sv-SE" sz="2400" b="1" dirty="0">
                <a:solidFill>
                  <a:srgbClr val="FFFFFF"/>
                </a:solidFill>
              </a:rPr>
              <a:t>Vanor, attityder, </a:t>
            </a:r>
            <a:br>
              <a:rPr lang="sv-SE" altLang="sv-SE" sz="2400" b="1" dirty="0">
                <a:solidFill>
                  <a:srgbClr val="FFFFFF"/>
                </a:solidFill>
              </a:rPr>
            </a:br>
            <a:r>
              <a:rPr lang="sv-SE" altLang="sv-SE" sz="2400" b="1" dirty="0">
                <a:solidFill>
                  <a:srgbClr val="FFFFFF"/>
                </a:solidFill>
              </a:rPr>
              <a:t>traditioner,</a:t>
            </a:r>
          </a:p>
          <a:p>
            <a:pPr algn="ctr" fontAlgn="base">
              <a:lnSpc>
                <a:spcPct val="80000"/>
              </a:lnSpc>
              <a:spcBef>
                <a:spcPct val="20000"/>
              </a:spcBef>
              <a:spcAft>
                <a:spcPct val="0"/>
              </a:spcAft>
              <a:buClr>
                <a:srgbClr val="009999"/>
              </a:buClr>
              <a:buSzPct val="135000"/>
            </a:pPr>
            <a:r>
              <a:rPr lang="sv-SE" altLang="sv-SE" sz="2400" b="1" dirty="0">
                <a:solidFill>
                  <a:srgbClr val="FFFFFF"/>
                </a:solidFill>
              </a:rPr>
              <a:t>förutfattade meningar, </a:t>
            </a:r>
          </a:p>
          <a:p>
            <a:pPr algn="ctr" fontAlgn="base">
              <a:lnSpc>
                <a:spcPct val="80000"/>
              </a:lnSpc>
              <a:spcBef>
                <a:spcPct val="20000"/>
              </a:spcBef>
              <a:spcAft>
                <a:spcPct val="0"/>
              </a:spcAft>
              <a:buClr>
                <a:srgbClr val="009999"/>
              </a:buClr>
              <a:buSzPct val="135000"/>
            </a:pPr>
            <a:r>
              <a:rPr lang="sv-SE" altLang="sv-SE" sz="2400" b="1" dirty="0">
                <a:solidFill>
                  <a:srgbClr val="FFFFFF"/>
                </a:solidFill>
              </a:rPr>
              <a:t>vanemönster,</a:t>
            </a:r>
          </a:p>
          <a:p>
            <a:pPr algn="ctr" fontAlgn="base">
              <a:lnSpc>
                <a:spcPct val="80000"/>
              </a:lnSpc>
              <a:spcBef>
                <a:spcPct val="20000"/>
              </a:spcBef>
              <a:spcAft>
                <a:spcPct val="0"/>
              </a:spcAft>
              <a:buClr>
                <a:srgbClr val="009999"/>
              </a:buClr>
              <a:buSzPct val="135000"/>
            </a:pPr>
            <a:r>
              <a:rPr lang="sv-SE" altLang="sv-SE" sz="2400" b="1" dirty="0">
                <a:solidFill>
                  <a:srgbClr val="FFFFFF"/>
                </a:solidFill>
              </a:rPr>
              <a:t>känslor,</a:t>
            </a:r>
          </a:p>
          <a:p>
            <a:pPr algn="ctr" fontAlgn="base">
              <a:lnSpc>
                <a:spcPct val="80000"/>
              </a:lnSpc>
              <a:spcBef>
                <a:spcPct val="20000"/>
              </a:spcBef>
              <a:spcAft>
                <a:spcPct val="0"/>
              </a:spcAft>
              <a:buClr>
                <a:srgbClr val="009999"/>
              </a:buClr>
              <a:buSzPct val="135000"/>
            </a:pPr>
            <a:r>
              <a:rPr lang="sv-SE" altLang="sv-SE" sz="3200" b="1" dirty="0">
                <a:solidFill>
                  <a:srgbClr val="FFFFFF"/>
                </a:solidFill>
              </a:rPr>
              <a:t>rädslor,</a:t>
            </a:r>
          </a:p>
          <a:p>
            <a:pPr algn="ctr" fontAlgn="base">
              <a:lnSpc>
                <a:spcPct val="80000"/>
              </a:lnSpc>
              <a:spcBef>
                <a:spcPct val="20000"/>
              </a:spcBef>
              <a:spcAft>
                <a:spcPct val="0"/>
              </a:spcAft>
              <a:buClr>
                <a:srgbClr val="009999"/>
              </a:buClr>
              <a:buSzPct val="135000"/>
            </a:pPr>
            <a:r>
              <a:rPr lang="sv-SE" altLang="sv-SE" sz="3200" b="1" dirty="0">
                <a:solidFill>
                  <a:srgbClr val="FFFFFF"/>
                </a:solidFill>
              </a:rPr>
              <a:t>värden,</a:t>
            </a:r>
          </a:p>
          <a:p>
            <a:pPr algn="ctr" fontAlgn="base">
              <a:lnSpc>
                <a:spcPct val="80000"/>
              </a:lnSpc>
              <a:spcBef>
                <a:spcPct val="20000"/>
              </a:spcBef>
              <a:spcAft>
                <a:spcPct val="0"/>
              </a:spcAft>
              <a:buClr>
                <a:srgbClr val="009999"/>
              </a:buClr>
              <a:buSzPct val="135000"/>
            </a:pPr>
            <a:r>
              <a:rPr lang="sv-SE" altLang="sv-SE" sz="2400" b="1" dirty="0">
                <a:solidFill>
                  <a:srgbClr val="FFFFFF"/>
                </a:solidFill>
              </a:rPr>
              <a:t>öv</a:t>
            </a:r>
            <a:r>
              <a:rPr lang="sv-SE" altLang="sv-SE" sz="3200" b="1" dirty="0">
                <a:solidFill>
                  <a:srgbClr val="FFFFFF"/>
                </a:solidFill>
              </a:rPr>
              <a:t>ertygels</a:t>
            </a:r>
            <a:r>
              <a:rPr lang="sv-SE" altLang="sv-SE" sz="2400" b="1" dirty="0">
                <a:solidFill>
                  <a:srgbClr val="FFFFFF"/>
                </a:solidFill>
              </a:rPr>
              <a:t>er</a:t>
            </a:r>
            <a:endParaRPr lang="sv-SE" altLang="sv-SE" sz="2400" dirty="0">
              <a:solidFill>
                <a:srgbClr val="000000"/>
              </a:solidFill>
              <a:latin typeface="Century Schoolbook" pitchFamily="18" charset="0"/>
            </a:endParaRPr>
          </a:p>
        </p:txBody>
      </p:sp>
      <p:pic>
        <p:nvPicPr>
          <p:cNvPr id="6152" name="Picture 8" descr="j04316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929" y="3714125"/>
            <a:ext cx="342829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p:cNvSpPr txBox="1"/>
          <p:nvPr/>
        </p:nvSpPr>
        <p:spPr>
          <a:xfrm>
            <a:off x="5415108" y="5397540"/>
            <a:ext cx="3531736" cy="646331"/>
          </a:xfrm>
          <a:prstGeom prst="rect">
            <a:avLst/>
          </a:prstGeom>
          <a:noFill/>
        </p:spPr>
        <p:txBody>
          <a:bodyPr wrap="none" rtlCol="0">
            <a:spAutoFit/>
          </a:bodyPr>
          <a:lstStyle/>
          <a:p>
            <a:r>
              <a:rPr lang="sv-SE" u="sng" dirty="0">
                <a:hlinkClick r:id="rId5"/>
              </a:rPr>
              <a:t>Kommunikation och kroppsspråk</a:t>
            </a:r>
            <a:endParaRPr lang="sv-SE" dirty="0"/>
          </a:p>
          <a:p>
            <a:endParaRPr lang="sv-SE" dirty="0"/>
          </a:p>
        </p:txBody>
      </p:sp>
    </p:spTree>
    <p:extLst>
      <p:ext uri="{BB962C8B-B14F-4D97-AF65-F5344CB8AC3E}">
        <p14:creationId xmlns:p14="http://schemas.microsoft.com/office/powerpoint/2010/main" val="628659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9980" y="1124744"/>
            <a:ext cx="8229600" cy="1143000"/>
          </a:xfrm>
        </p:spPr>
        <p:txBody>
          <a:bodyPr>
            <a:normAutofit/>
          </a:bodyPr>
          <a:lstStyle/>
          <a:p>
            <a:r>
              <a:rPr lang="sv-SE" sz="3200" dirty="0">
                <a:solidFill>
                  <a:srgbClr val="123C75"/>
                </a:solidFill>
              </a:rPr>
              <a:t>Allt handlar om </a:t>
            </a:r>
            <a:r>
              <a:rPr lang="sv-SE" sz="3200" b="1" dirty="0">
                <a:solidFill>
                  <a:srgbClr val="123C75"/>
                </a:solidFill>
              </a:rPr>
              <a:t>både och…</a:t>
            </a:r>
            <a:r>
              <a:rPr lang="sv-SE" sz="2400" b="1" dirty="0">
                <a:solidFill>
                  <a:srgbClr val="123C75"/>
                </a:solidFill>
              </a:rPr>
              <a:t/>
            </a:r>
            <a:br>
              <a:rPr lang="sv-SE" sz="2400" b="1" dirty="0">
                <a:solidFill>
                  <a:srgbClr val="123C75"/>
                </a:solidFill>
              </a:rPr>
            </a:br>
            <a:endParaRPr lang="sv-SE" sz="2400"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sp>
        <p:nvSpPr>
          <p:cNvPr id="14" name="Freeform 284"/>
          <p:cNvSpPr>
            <a:spLocks/>
          </p:cNvSpPr>
          <p:nvPr/>
        </p:nvSpPr>
        <p:spPr bwMode="auto">
          <a:xfrm>
            <a:off x="5013081" y="3048003"/>
            <a:ext cx="2514600" cy="1749425"/>
          </a:xfrm>
          <a:custGeom>
            <a:avLst/>
            <a:gdLst>
              <a:gd name="T0" fmla="*/ 2147483647 w 1005"/>
              <a:gd name="T1" fmla="*/ 0 h 596"/>
              <a:gd name="T2" fmla="*/ 2147483647 w 1005"/>
              <a:gd name="T3" fmla="*/ 0 h 596"/>
              <a:gd name="T4" fmla="*/ 2147483647 w 1005"/>
              <a:gd name="T5" fmla="*/ 0 h 596"/>
              <a:gd name="T6" fmla="*/ 2147483647 w 1005"/>
              <a:gd name="T7" fmla="*/ 2147483647 h 596"/>
              <a:gd name="T8" fmla="*/ 0 w 1005"/>
              <a:gd name="T9" fmla="*/ 2147483647 h 596"/>
              <a:gd name="T10" fmla="*/ 0 w 1005"/>
              <a:gd name="T11" fmla="*/ 2147483647 h 596"/>
              <a:gd name="T12" fmla="*/ 2147483647 w 1005"/>
              <a:gd name="T13" fmla="*/ 2147483647 h 596"/>
              <a:gd name="T14" fmla="*/ 2147483647 w 1005"/>
              <a:gd name="T15" fmla="*/ 2147483647 h 596"/>
              <a:gd name="T16" fmla="*/ 2147483647 w 1005"/>
              <a:gd name="T17" fmla="*/ 2147483647 h 596"/>
              <a:gd name="T18" fmla="*/ 2147483647 w 1005"/>
              <a:gd name="T19" fmla="*/ 2147483647 h 596"/>
              <a:gd name="T20" fmla="*/ 2147483647 w 1005"/>
              <a:gd name="T21" fmla="*/ 2147483647 h 596"/>
              <a:gd name="T22" fmla="*/ 2147483647 w 1005"/>
              <a:gd name="T23" fmla="*/ 2147483647 h 596"/>
              <a:gd name="T24" fmla="*/ 2147483647 w 1005"/>
              <a:gd name="T25" fmla="*/ 0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5"/>
              <a:gd name="T40" fmla="*/ 0 h 596"/>
              <a:gd name="T41" fmla="*/ 1005 w 1005"/>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5" h="596">
                <a:moveTo>
                  <a:pt x="924" y="0"/>
                </a:moveTo>
                <a:cubicBezTo>
                  <a:pt x="688" y="0"/>
                  <a:pt x="688" y="0"/>
                  <a:pt x="688" y="0"/>
                </a:cubicBezTo>
                <a:cubicBezTo>
                  <a:pt x="688" y="0"/>
                  <a:pt x="688" y="0"/>
                  <a:pt x="688" y="0"/>
                </a:cubicBezTo>
                <a:cubicBezTo>
                  <a:pt x="477" y="0"/>
                  <a:pt x="368" y="137"/>
                  <a:pt x="281" y="248"/>
                </a:cubicBezTo>
                <a:cubicBezTo>
                  <a:pt x="189" y="363"/>
                  <a:pt x="126" y="434"/>
                  <a:pt x="0" y="434"/>
                </a:cubicBezTo>
                <a:cubicBezTo>
                  <a:pt x="0" y="596"/>
                  <a:pt x="0" y="596"/>
                  <a:pt x="0" y="596"/>
                </a:cubicBezTo>
                <a:cubicBezTo>
                  <a:pt x="211" y="596"/>
                  <a:pt x="320" y="459"/>
                  <a:pt x="408" y="348"/>
                </a:cubicBezTo>
                <a:cubicBezTo>
                  <a:pt x="499" y="233"/>
                  <a:pt x="562" y="162"/>
                  <a:pt x="688" y="162"/>
                </a:cubicBezTo>
                <a:cubicBezTo>
                  <a:pt x="688" y="162"/>
                  <a:pt x="688" y="162"/>
                  <a:pt x="688" y="162"/>
                </a:cubicBezTo>
                <a:cubicBezTo>
                  <a:pt x="924" y="162"/>
                  <a:pt x="924" y="162"/>
                  <a:pt x="924" y="162"/>
                </a:cubicBezTo>
                <a:cubicBezTo>
                  <a:pt x="924" y="162"/>
                  <a:pt x="924" y="162"/>
                  <a:pt x="924" y="162"/>
                </a:cubicBezTo>
                <a:cubicBezTo>
                  <a:pt x="969" y="162"/>
                  <a:pt x="1005" y="126"/>
                  <a:pt x="1005" y="81"/>
                </a:cubicBezTo>
                <a:cubicBezTo>
                  <a:pt x="1005" y="36"/>
                  <a:pt x="969" y="0"/>
                  <a:pt x="924" y="0"/>
                </a:cubicBezTo>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sv-SE" dirty="0"/>
          </a:p>
        </p:txBody>
      </p:sp>
      <p:sp>
        <p:nvSpPr>
          <p:cNvPr id="15" name="Rectangle 286"/>
          <p:cNvSpPr>
            <a:spLocks noChangeArrowheads="1"/>
          </p:cNvSpPr>
          <p:nvPr/>
        </p:nvSpPr>
        <p:spPr bwMode="auto">
          <a:xfrm>
            <a:off x="3280999" y="3684588"/>
            <a:ext cx="1723292" cy="476250"/>
          </a:xfrm>
          <a:prstGeom prst="rect">
            <a:avLst/>
          </a:prstGeom>
          <a:solidFill>
            <a:srgbClr val="FEEC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p>
            <a:pPr eaLnBrk="1" hangingPunct="1"/>
            <a:endParaRPr lang="sv-SE" dirty="0"/>
          </a:p>
        </p:txBody>
      </p:sp>
      <p:sp>
        <p:nvSpPr>
          <p:cNvPr id="16" name="Freeform 287"/>
          <p:cNvSpPr>
            <a:spLocks/>
          </p:cNvSpPr>
          <p:nvPr/>
        </p:nvSpPr>
        <p:spPr bwMode="auto">
          <a:xfrm>
            <a:off x="776654" y="3048003"/>
            <a:ext cx="2516066" cy="1749425"/>
          </a:xfrm>
          <a:custGeom>
            <a:avLst/>
            <a:gdLst>
              <a:gd name="T0" fmla="*/ 2147483647 w 1006"/>
              <a:gd name="T1" fmla="*/ 2147483647 h 596"/>
              <a:gd name="T2" fmla="*/ 2147483647 w 1006"/>
              <a:gd name="T3" fmla="*/ 2147483647 h 596"/>
              <a:gd name="T4" fmla="*/ 2147483647 w 1006"/>
              <a:gd name="T5" fmla="*/ 2147483647 h 596"/>
              <a:gd name="T6" fmla="*/ 0 w 1006"/>
              <a:gd name="T7" fmla="*/ 2147483647 h 596"/>
              <a:gd name="T8" fmla="*/ 2147483647 w 1006"/>
              <a:gd name="T9" fmla="*/ 2147483647 h 596"/>
              <a:gd name="T10" fmla="*/ 2147483647 w 1006"/>
              <a:gd name="T11" fmla="*/ 2147483647 h 596"/>
              <a:gd name="T12" fmla="*/ 2147483647 w 1006"/>
              <a:gd name="T13" fmla="*/ 2147483647 h 596"/>
              <a:gd name="T14" fmla="*/ 2147483647 w 1006"/>
              <a:gd name="T15" fmla="*/ 2147483647 h 596"/>
              <a:gd name="T16" fmla="*/ 2147483647 w 1006"/>
              <a:gd name="T17" fmla="*/ 2147483647 h 596"/>
              <a:gd name="T18" fmla="*/ 2147483647 w 1006"/>
              <a:gd name="T19" fmla="*/ 0 h 596"/>
              <a:gd name="T20" fmla="*/ 2147483647 w 1006"/>
              <a:gd name="T21" fmla="*/ 2147483647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6"/>
              <a:gd name="T34" fmla="*/ 0 h 596"/>
              <a:gd name="T35" fmla="*/ 1006 w 1006"/>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6" h="596">
                <a:moveTo>
                  <a:pt x="598" y="248"/>
                </a:moveTo>
                <a:cubicBezTo>
                  <a:pt x="506" y="363"/>
                  <a:pt x="444" y="434"/>
                  <a:pt x="317" y="434"/>
                </a:cubicBezTo>
                <a:cubicBezTo>
                  <a:pt x="81" y="434"/>
                  <a:pt x="81" y="434"/>
                  <a:pt x="81" y="434"/>
                </a:cubicBezTo>
                <a:cubicBezTo>
                  <a:pt x="37" y="434"/>
                  <a:pt x="0" y="470"/>
                  <a:pt x="0" y="515"/>
                </a:cubicBezTo>
                <a:cubicBezTo>
                  <a:pt x="0" y="560"/>
                  <a:pt x="37" y="596"/>
                  <a:pt x="81" y="596"/>
                </a:cubicBezTo>
                <a:cubicBezTo>
                  <a:pt x="317" y="596"/>
                  <a:pt x="317" y="596"/>
                  <a:pt x="317" y="596"/>
                </a:cubicBezTo>
                <a:cubicBezTo>
                  <a:pt x="317" y="596"/>
                  <a:pt x="317" y="596"/>
                  <a:pt x="317" y="596"/>
                </a:cubicBezTo>
                <a:cubicBezTo>
                  <a:pt x="529" y="596"/>
                  <a:pt x="637" y="459"/>
                  <a:pt x="725" y="348"/>
                </a:cubicBezTo>
                <a:cubicBezTo>
                  <a:pt x="817" y="233"/>
                  <a:pt x="879" y="162"/>
                  <a:pt x="1006" y="162"/>
                </a:cubicBezTo>
                <a:cubicBezTo>
                  <a:pt x="1006" y="0"/>
                  <a:pt x="1006" y="0"/>
                  <a:pt x="1006" y="0"/>
                </a:cubicBezTo>
                <a:cubicBezTo>
                  <a:pt x="794" y="0"/>
                  <a:pt x="685" y="137"/>
                  <a:pt x="598" y="248"/>
                </a:cubicBezTo>
              </a:path>
            </a:pathLst>
          </a:cu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lstStyle/>
          <a:p>
            <a:pPr eaLnBrk="1" hangingPunct="1"/>
            <a:r>
              <a:rPr lang="sv-SE" dirty="0"/>
              <a:t>STUKTUR</a:t>
            </a:r>
          </a:p>
        </p:txBody>
      </p:sp>
      <p:sp>
        <p:nvSpPr>
          <p:cNvPr id="17" name="Freeform 296"/>
          <p:cNvSpPr>
            <a:spLocks/>
          </p:cNvSpPr>
          <p:nvPr/>
        </p:nvSpPr>
        <p:spPr bwMode="auto">
          <a:xfrm>
            <a:off x="5004290" y="3684588"/>
            <a:ext cx="2523392" cy="476250"/>
          </a:xfrm>
          <a:custGeom>
            <a:avLst/>
            <a:gdLst>
              <a:gd name="T0" fmla="*/ 2147483647 w 1009"/>
              <a:gd name="T1" fmla="*/ 0 h 162"/>
              <a:gd name="T2" fmla="*/ 2147483647 w 1009"/>
              <a:gd name="T3" fmla="*/ 0 h 162"/>
              <a:gd name="T4" fmla="*/ 2147483647 w 1009"/>
              <a:gd name="T5" fmla="*/ 0 h 162"/>
              <a:gd name="T6" fmla="*/ 0 w 1009"/>
              <a:gd name="T7" fmla="*/ 0 h 162"/>
              <a:gd name="T8" fmla="*/ 0 w 1009"/>
              <a:gd name="T9" fmla="*/ 2147483647 h 162"/>
              <a:gd name="T10" fmla="*/ 2147483647 w 1009"/>
              <a:gd name="T11" fmla="*/ 2147483647 h 162"/>
              <a:gd name="T12" fmla="*/ 2147483647 w 1009"/>
              <a:gd name="T13" fmla="*/ 2147483647 h 162"/>
              <a:gd name="T14" fmla="*/ 2147483647 w 1009"/>
              <a:gd name="T15" fmla="*/ 2147483647 h 162"/>
              <a:gd name="T16" fmla="*/ 2147483647 w 1009"/>
              <a:gd name="T17" fmla="*/ 2147483647 h 162"/>
              <a:gd name="T18" fmla="*/ 2147483647 w 1009"/>
              <a:gd name="T19" fmla="*/ 2147483647 h 162"/>
              <a:gd name="T20" fmla="*/ 2147483647 w 1009"/>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9"/>
              <a:gd name="T34" fmla="*/ 0 h 162"/>
              <a:gd name="T35" fmla="*/ 1009 w 1009"/>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9" h="162">
                <a:moveTo>
                  <a:pt x="928" y="0"/>
                </a:moveTo>
                <a:cubicBezTo>
                  <a:pt x="692" y="0"/>
                  <a:pt x="692" y="0"/>
                  <a:pt x="692" y="0"/>
                </a:cubicBezTo>
                <a:cubicBezTo>
                  <a:pt x="692" y="0"/>
                  <a:pt x="692" y="0"/>
                  <a:pt x="692" y="0"/>
                </a:cubicBezTo>
                <a:cubicBezTo>
                  <a:pt x="0" y="0"/>
                  <a:pt x="0" y="0"/>
                  <a:pt x="0" y="0"/>
                </a:cubicBezTo>
                <a:cubicBezTo>
                  <a:pt x="0" y="162"/>
                  <a:pt x="0" y="162"/>
                  <a:pt x="0" y="162"/>
                </a:cubicBezTo>
                <a:cubicBezTo>
                  <a:pt x="692" y="162"/>
                  <a:pt x="692" y="162"/>
                  <a:pt x="692" y="162"/>
                </a:cubicBezTo>
                <a:cubicBezTo>
                  <a:pt x="692" y="162"/>
                  <a:pt x="692" y="162"/>
                  <a:pt x="692" y="162"/>
                </a:cubicBezTo>
                <a:cubicBezTo>
                  <a:pt x="928" y="162"/>
                  <a:pt x="928" y="162"/>
                  <a:pt x="928" y="162"/>
                </a:cubicBezTo>
                <a:cubicBezTo>
                  <a:pt x="928" y="162"/>
                  <a:pt x="928" y="162"/>
                  <a:pt x="928" y="162"/>
                </a:cubicBezTo>
                <a:cubicBezTo>
                  <a:pt x="973" y="162"/>
                  <a:pt x="1009" y="126"/>
                  <a:pt x="1009" y="81"/>
                </a:cubicBezTo>
                <a:cubicBezTo>
                  <a:pt x="1009" y="36"/>
                  <a:pt x="973" y="0"/>
                  <a:pt x="928" y="0"/>
                </a:cubicBezTo>
              </a:path>
            </a:pathLst>
          </a:custGeom>
          <a:solidFill>
            <a:srgbClr val="FEECE0"/>
          </a:solidFill>
          <a:ln>
            <a:noFill/>
          </a:ln>
          <a:extLs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sv-SE" dirty="0"/>
          </a:p>
        </p:txBody>
      </p:sp>
      <p:sp>
        <p:nvSpPr>
          <p:cNvPr id="18" name="Freeform 297"/>
          <p:cNvSpPr>
            <a:spLocks/>
          </p:cNvSpPr>
          <p:nvPr/>
        </p:nvSpPr>
        <p:spPr bwMode="auto">
          <a:xfrm>
            <a:off x="776656" y="3684588"/>
            <a:ext cx="2504343" cy="476250"/>
          </a:xfrm>
          <a:custGeom>
            <a:avLst/>
            <a:gdLst>
              <a:gd name="T0" fmla="*/ 317 w 1001"/>
              <a:gd name="T1" fmla="*/ 0 h 162"/>
              <a:gd name="T2" fmla="*/ 201 w 1001"/>
              <a:gd name="T3" fmla="*/ 0 h 162"/>
              <a:gd name="T4" fmla="*/ 81 w 1001"/>
              <a:gd name="T5" fmla="*/ 0 h 162"/>
              <a:gd name="T6" fmla="*/ 0 w 1001"/>
              <a:gd name="T7" fmla="*/ 81 h 162"/>
              <a:gd name="T8" fmla="*/ 81 w 1001"/>
              <a:gd name="T9" fmla="*/ 162 h 162"/>
              <a:gd name="T10" fmla="*/ 81 w 1001"/>
              <a:gd name="T11" fmla="*/ 162 h 162"/>
              <a:gd name="T12" fmla="*/ 201 w 1001"/>
              <a:gd name="T13" fmla="*/ 162 h 162"/>
              <a:gd name="T14" fmla="*/ 201 w 1001"/>
              <a:gd name="T15" fmla="*/ 162 h 162"/>
              <a:gd name="T16" fmla="*/ 1001 w 1001"/>
              <a:gd name="T17" fmla="*/ 162 h 162"/>
              <a:gd name="T18" fmla="*/ 1001 w 1001"/>
              <a:gd name="T19" fmla="*/ 0 h 162"/>
              <a:gd name="T20" fmla="*/ 317 w 1001"/>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1" h="162">
                <a:moveTo>
                  <a:pt x="317" y="0"/>
                </a:moveTo>
                <a:cubicBezTo>
                  <a:pt x="201" y="0"/>
                  <a:pt x="201" y="0"/>
                  <a:pt x="201" y="0"/>
                </a:cubicBezTo>
                <a:cubicBezTo>
                  <a:pt x="81" y="0"/>
                  <a:pt x="81" y="0"/>
                  <a:pt x="81" y="0"/>
                </a:cubicBezTo>
                <a:cubicBezTo>
                  <a:pt x="37" y="0"/>
                  <a:pt x="0" y="36"/>
                  <a:pt x="0" y="81"/>
                </a:cubicBezTo>
                <a:cubicBezTo>
                  <a:pt x="0" y="126"/>
                  <a:pt x="37" y="162"/>
                  <a:pt x="81" y="162"/>
                </a:cubicBezTo>
                <a:cubicBezTo>
                  <a:pt x="81" y="162"/>
                  <a:pt x="81" y="162"/>
                  <a:pt x="81" y="162"/>
                </a:cubicBezTo>
                <a:cubicBezTo>
                  <a:pt x="201" y="162"/>
                  <a:pt x="201" y="162"/>
                  <a:pt x="201" y="162"/>
                </a:cubicBezTo>
                <a:cubicBezTo>
                  <a:pt x="201" y="162"/>
                  <a:pt x="201" y="162"/>
                  <a:pt x="201" y="162"/>
                </a:cubicBezTo>
                <a:cubicBezTo>
                  <a:pt x="1001" y="162"/>
                  <a:pt x="1001" y="162"/>
                  <a:pt x="1001" y="162"/>
                </a:cubicBezTo>
                <a:cubicBezTo>
                  <a:pt x="1001" y="0"/>
                  <a:pt x="1001" y="0"/>
                  <a:pt x="1001" y="0"/>
                </a:cubicBezTo>
                <a:lnTo>
                  <a:pt x="317" y="0"/>
                </a:lnTo>
                <a:close/>
              </a:path>
            </a:pathLst>
          </a:custGeom>
          <a:solidFill>
            <a:srgbClr val="FEECE0"/>
          </a:solidFill>
          <a:ln>
            <a:noFill/>
          </a:ln>
          <a:extLst/>
        </p:spPr>
        <p:txBody>
          <a:bodyPr lIns="143994" tIns="35998" rIns="71998" bIns="35998"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sv-SE" cap="all" dirty="0">
                <a:latin typeface="Arial" pitchFamily="34" charset="0"/>
              </a:rPr>
              <a:t>STRATEGI</a:t>
            </a:r>
          </a:p>
        </p:txBody>
      </p:sp>
      <p:sp>
        <p:nvSpPr>
          <p:cNvPr id="19" name="Freeform 285"/>
          <p:cNvSpPr>
            <a:spLocks/>
          </p:cNvSpPr>
          <p:nvPr/>
        </p:nvSpPr>
        <p:spPr bwMode="auto">
          <a:xfrm>
            <a:off x="3289789" y="3048003"/>
            <a:ext cx="1723292" cy="1749425"/>
          </a:xfrm>
          <a:custGeom>
            <a:avLst/>
            <a:gdLst>
              <a:gd name="T0" fmla="*/ 0 w 689"/>
              <a:gd name="T1" fmla="*/ 2147483647 h 596"/>
              <a:gd name="T2" fmla="*/ 0 w 689"/>
              <a:gd name="T3" fmla="*/ 2147483647 h 596"/>
              <a:gd name="T4" fmla="*/ 2147483647 w 689"/>
              <a:gd name="T5" fmla="*/ 2147483647 h 596"/>
              <a:gd name="T6" fmla="*/ 2147483647 w 689"/>
              <a:gd name="T7" fmla="*/ 0 h 596"/>
              <a:gd name="T8" fmla="*/ 2147483647 w 689"/>
              <a:gd name="T9" fmla="*/ 2147483647 h 596"/>
              <a:gd name="T10" fmla="*/ 2147483647 w 689"/>
              <a:gd name="T11" fmla="*/ 2147483647 h 596"/>
              <a:gd name="T12" fmla="*/ 0 w 689"/>
              <a:gd name="T13" fmla="*/ 2147483647 h 596"/>
              <a:gd name="T14" fmla="*/ 0 60000 65536"/>
              <a:gd name="T15" fmla="*/ 0 60000 65536"/>
              <a:gd name="T16" fmla="*/ 0 60000 65536"/>
              <a:gd name="T17" fmla="*/ 0 60000 65536"/>
              <a:gd name="T18" fmla="*/ 0 60000 65536"/>
              <a:gd name="T19" fmla="*/ 0 60000 65536"/>
              <a:gd name="T20" fmla="*/ 0 60000 65536"/>
              <a:gd name="T21" fmla="*/ 0 w 689"/>
              <a:gd name="T22" fmla="*/ 0 h 596"/>
              <a:gd name="T23" fmla="*/ 689 w 689"/>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9" h="596">
                <a:moveTo>
                  <a:pt x="0" y="596"/>
                </a:moveTo>
                <a:cubicBezTo>
                  <a:pt x="0" y="434"/>
                  <a:pt x="0" y="434"/>
                  <a:pt x="0" y="434"/>
                </a:cubicBezTo>
                <a:cubicBezTo>
                  <a:pt x="126" y="434"/>
                  <a:pt x="190" y="363"/>
                  <a:pt x="281" y="248"/>
                </a:cubicBezTo>
                <a:cubicBezTo>
                  <a:pt x="369" y="137"/>
                  <a:pt x="478" y="0"/>
                  <a:pt x="689" y="0"/>
                </a:cubicBezTo>
                <a:cubicBezTo>
                  <a:pt x="689" y="162"/>
                  <a:pt x="689" y="162"/>
                  <a:pt x="689" y="162"/>
                </a:cubicBezTo>
                <a:cubicBezTo>
                  <a:pt x="563" y="162"/>
                  <a:pt x="500" y="233"/>
                  <a:pt x="408" y="348"/>
                </a:cubicBezTo>
                <a:cubicBezTo>
                  <a:pt x="321" y="459"/>
                  <a:pt x="211" y="596"/>
                  <a:pt x="0" y="596"/>
                </a:cubicBez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sv-SE" dirty="0"/>
          </a:p>
        </p:txBody>
      </p:sp>
      <p:sp>
        <p:nvSpPr>
          <p:cNvPr id="20" name="textruta 39170"/>
          <p:cNvSpPr txBox="1">
            <a:spLocks noChangeArrowheads="1"/>
          </p:cNvSpPr>
          <p:nvPr/>
        </p:nvSpPr>
        <p:spPr bwMode="auto">
          <a:xfrm>
            <a:off x="898281" y="4414146"/>
            <a:ext cx="1401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sv-SE" dirty="0">
                <a:solidFill>
                  <a:schemeClr val="bg1"/>
                </a:solidFill>
              </a:rPr>
              <a:t>STRUKTUR</a:t>
            </a:r>
          </a:p>
        </p:txBody>
      </p:sp>
      <p:grpSp>
        <p:nvGrpSpPr>
          <p:cNvPr id="21" name="Grupp 32"/>
          <p:cNvGrpSpPr>
            <a:grpSpLocks/>
          </p:cNvGrpSpPr>
          <p:nvPr/>
        </p:nvGrpSpPr>
        <p:grpSpPr bwMode="auto">
          <a:xfrm>
            <a:off x="2028094" y="3822703"/>
            <a:ext cx="5369169" cy="200025"/>
            <a:chOff x="2396331" y="4875213"/>
            <a:chExt cx="6299994" cy="200025"/>
          </a:xfrm>
        </p:grpSpPr>
        <p:sp>
          <p:nvSpPr>
            <p:cNvPr id="22" name="Freeform 307"/>
            <p:cNvSpPr>
              <a:spLocks/>
            </p:cNvSpPr>
            <p:nvPr/>
          </p:nvSpPr>
          <p:spPr bwMode="auto">
            <a:xfrm>
              <a:off x="8521700" y="4875213"/>
              <a:ext cx="174625" cy="200025"/>
            </a:xfrm>
            <a:custGeom>
              <a:avLst/>
              <a:gdLst>
                <a:gd name="T0" fmla="*/ 2147483647 w 60"/>
                <a:gd name="T1" fmla="*/ 2147483647 h 68"/>
                <a:gd name="T2" fmla="*/ 0 w 60"/>
                <a:gd name="T3" fmla="*/ 2147483647 h 68"/>
                <a:gd name="T4" fmla="*/ 2147483647 w 60"/>
                <a:gd name="T5" fmla="*/ 2147483647 h 68"/>
                <a:gd name="T6" fmla="*/ 0 w 60"/>
                <a:gd name="T7" fmla="*/ 0 h 68"/>
                <a:gd name="T8" fmla="*/ 2147483647 w 60"/>
                <a:gd name="T9" fmla="*/ 2147483647 h 68"/>
                <a:gd name="T10" fmla="*/ 0 60000 65536"/>
                <a:gd name="T11" fmla="*/ 0 60000 65536"/>
                <a:gd name="T12" fmla="*/ 0 60000 65536"/>
                <a:gd name="T13" fmla="*/ 0 60000 65536"/>
                <a:gd name="T14" fmla="*/ 0 60000 65536"/>
                <a:gd name="T15" fmla="*/ 0 w 60"/>
                <a:gd name="T16" fmla="*/ 0 h 68"/>
                <a:gd name="T17" fmla="*/ 60 w 60"/>
                <a:gd name="T18" fmla="*/ 68 h 68"/>
              </a:gdLst>
              <a:ahLst/>
              <a:cxnLst>
                <a:cxn ang="T10">
                  <a:pos x="T0" y="T1"/>
                </a:cxn>
                <a:cxn ang="T11">
                  <a:pos x="T2" y="T3"/>
                </a:cxn>
                <a:cxn ang="T12">
                  <a:pos x="T4" y="T5"/>
                </a:cxn>
                <a:cxn ang="T13">
                  <a:pos x="T6" y="T7"/>
                </a:cxn>
                <a:cxn ang="T14">
                  <a:pos x="T8" y="T9"/>
                </a:cxn>
              </a:cxnLst>
              <a:rect l="T15" t="T16" r="T17" b="T18"/>
              <a:pathLst>
                <a:path w="60" h="68">
                  <a:moveTo>
                    <a:pt x="60" y="34"/>
                  </a:moveTo>
                  <a:cubicBezTo>
                    <a:pt x="40" y="42"/>
                    <a:pt x="15" y="54"/>
                    <a:pt x="0" y="68"/>
                  </a:cubicBezTo>
                  <a:cubicBezTo>
                    <a:pt x="12" y="34"/>
                    <a:pt x="12" y="34"/>
                    <a:pt x="12" y="34"/>
                  </a:cubicBezTo>
                  <a:cubicBezTo>
                    <a:pt x="0" y="0"/>
                    <a:pt x="0" y="0"/>
                    <a:pt x="0" y="0"/>
                  </a:cubicBezTo>
                  <a:cubicBezTo>
                    <a:pt x="15" y="14"/>
                    <a:pt x="40" y="27"/>
                    <a:pt x="60"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dirty="0"/>
            </a:p>
          </p:txBody>
        </p:sp>
        <p:cxnSp>
          <p:nvCxnSpPr>
            <p:cNvPr id="23" name="Rak 22"/>
            <p:cNvCxnSpPr>
              <a:stCxn id="22" idx="2"/>
            </p:cNvCxnSpPr>
            <p:nvPr/>
          </p:nvCxnSpPr>
          <p:spPr>
            <a:xfrm flipH="1" flipV="1">
              <a:off x="2396331" y="4975226"/>
              <a:ext cx="61607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Freeform 308"/>
          <p:cNvSpPr>
            <a:spLocks/>
          </p:cNvSpPr>
          <p:nvPr/>
        </p:nvSpPr>
        <p:spPr bwMode="auto">
          <a:xfrm>
            <a:off x="5010153" y="3048003"/>
            <a:ext cx="2517531" cy="1749425"/>
          </a:xfrm>
          <a:custGeom>
            <a:avLst/>
            <a:gdLst>
              <a:gd name="T0" fmla="*/ 2147483647 w 1006"/>
              <a:gd name="T1" fmla="*/ 2147483647 h 596"/>
              <a:gd name="T2" fmla="*/ 2147483647 w 1006"/>
              <a:gd name="T3" fmla="*/ 2147483647 h 596"/>
              <a:gd name="T4" fmla="*/ 2147483647 w 1006"/>
              <a:gd name="T5" fmla="*/ 2147483647 h 596"/>
              <a:gd name="T6" fmla="*/ 0 w 1006"/>
              <a:gd name="T7" fmla="*/ 0 h 596"/>
              <a:gd name="T8" fmla="*/ 0 w 1006"/>
              <a:gd name="T9" fmla="*/ 2147483647 h 596"/>
              <a:gd name="T10" fmla="*/ 2147483647 w 1006"/>
              <a:gd name="T11" fmla="*/ 2147483647 h 596"/>
              <a:gd name="T12" fmla="*/ 2147483647 w 1006"/>
              <a:gd name="T13" fmla="*/ 2147483647 h 596"/>
              <a:gd name="T14" fmla="*/ 2147483647 w 1006"/>
              <a:gd name="T15" fmla="*/ 2147483647 h 596"/>
              <a:gd name="T16" fmla="*/ 2147483647 w 1006"/>
              <a:gd name="T17" fmla="*/ 2147483647 h 596"/>
              <a:gd name="T18" fmla="*/ 2147483647 w 1006"/>
              <a:gd name="T19" fmla="*/ 2147483647 h 596"/>
              <a:gd name="T20" fmla="*/ 2147483647 w 1006"/>
              <a:gd name="T21" fmla="*/ 2147483647 h 596"/>
              <a:gd name="T22" fmla="*/ 2147483647 w 1006"/>
              <a:gd name="T23" fmla="*/ 2147483647 h 596"/>
              <a:gd name="T24" fmla="*/ 2147483647 w 1006"/>
              <a:gd name="T25" fmla="*/ 2147483647 h 596"/>
              <a:gd name="T26" fmla="*/ 2147483647 w 1006"/>
              <a:gd name="T27" fmla="*/ 2147483647 h 5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6"/>
              <a:gd name="T43" fmla="*/ 0 h 596"/>
              <a:gd name="T44" fmla="*/ 1006 w 1006"/>
              <a:gd name="T45" fmla="*/ 596 h 5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6" h="596">
                <a:moveTo>
                  <a:pt x="925" y="434"/>
                </a:moveTo>
                <a:cubicBezTo>
                  <a:pt x="689" y="434"/>
                  <a:pt x="689" y="434"/>
                  <a:pt x="689" y="434"/>
                </a:cubicBezTo>
                <a:cubicBezTo>
                  <a:pt x="563" y="434"/>
                  <a:pt x="500" y="363"/>
                  <a:pt x="409" y="248"/>
                </a:cubicBezTo>
                <a:cubicBezTo>
                  <a:pt x="321" y="137"/>
                  <a:pt x="211" y="0"/>
                  <a:pt x="0" y="0"/>
                </a:cubicBezTo>
                <a:cubicBezTo>
                  <a:pt x="0" y="162"/>
                  <a:pt x="0" y="162"/>
                  <a:pt x="0" y="162"/>
                </a:cubicBezTo>
                <a:cubicBezTo>
                  <a:pt x="126" y="162"/>
                  <a:pt x="190" y="233"/>
                  <a:pt x="282" y="348"/>
                </a:cubicBezTo>
                <a:cubicBezTo>
                  <a:pt x="369" y="459"/>
                  <a:pt x="478" y="596"/>
                  <a:pt x="689" y="596"/>
                </a:cubicBezTo>
                <a:cubicBezTo>
                  <a:pt x="689" y="596"/>
                  <a:pt x="689" y="596"/>
                  <a:pt x="689" y="596"/>
                </a:cubicBezTo>
                <a:cubicBezTo>
                  <a:pt x="689" y="596"/>
                  <a:pt x="689" y="596"/>
                  <a:pt x="689" y="596"/>
                </a:cubicBezTo>
                <a:cubicBezTo>
                  <a:pt x="689" y="596"/>
                  <a:pt x="689" y="596"/>
                  <a:pt x="689" y="596"/>
                </a:cubicBezTo>
                <a:cubicBezTo>
                  <a:pt x="689" y="596"/>
                  <a:pt x="689" y="596"/>
                  <a:pt x="689" y="596"/>
                </a:cubicBezTo>
                <a:cubicBezTo>
                  <a:pt x="925" y="596"/>
                  <a:pt x="925" y="596"/>
                  <a:pt x="925" y="596"/>
                </a:cubicBezTo>
                <a:cubicBezTo>
                  <a:pt x="970" y="596"/>
                  <a:pt x="1006" y="560"/>
                  <a:pt x="1006" y="515"/>
                </a:cubicBezTo>
                <a:cubicBezTo>
                  <a:pt x="1006" y="470"/>
                  <a:pt x="970" y="434"/>
                  <a:pt x="925" y="434"/>
                </a:cubicBez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sv-SE" dirty="0"/>
          </a:p>
        </p:txBody>
      </p:sp>
      <p:sp>
        <p:nvSpPr>
          <p:cNvPr id="25" name="Freeform 316"/>
          <p:cNvSpPr>
            <a:spLocks/>
          </p:cNvSpPr>
          <p:nvPr/>
        </p:nvSpPr>
        <p:spPr bwMode="auto">
          <a:xfrm>
            <a:off x="3289789" y="3048003"/>
            <a:ext cx="1726223" cy="1749425"/>
          </a:xfrm>
          <a:custGeom>
            <a:avLst/>
            <a:gdLst>
              <a:gd name="T0" fmla="*/ 2147483647 w 690"/>
              <a:gd name="T1" fmla="*/ 2147483647 h 596"/>
              <a:gd name="T2" fmla="*/ 2147483647 w 690"/>
              <a:gd name="T3" fmla="*/ 2147483647 h 596"/>
              <a:gd name="T4" fmla="*/ 0 w 690"/>
              <a:gd name="T5" fmla="*/ 2147483647 h 596"/>
              <a:gd name="T6" fmla="*/ 0 w 690"/>
              <a:gd name="T7" fmla="*/ 0 h 596"/>
              <a:gd name="T8" fmla="*/ 2147483647 w 690"/>
              <a:gd name="T9" fmla="*/ 2147483647 h 596"/>
              <a:gd name="T10" fmla="*/ 2147483647 w 690"/>
              <a:gd name="T11" fmla="*/ 2147483647 h 596"/>
              <a:gd name="T12" fmla="*/ 2147483647 w 690"/>
              <a:gd name="T13" fmla="*/ 2147483647 h 596"/>
              <a:gd name="T14" fmla="*/ 0 60000 65536"/>
              <a:gd name="T15" fmla="*/ 0 60000 65536"/>
              <a:gd name="T16" fmla="*/ 0 60000 65536"/>
              <a:gd name="T17" fmla="*/ 0 60000 65536"/>
              <a:gd name="T18" fmla="*/ 0 60000 65536"/>
              <a:gd name="T19" fmla="*/ 0 60000 65536"/>
              <a:gd name="T20" fmla="*/ 0 60000 65536"/>
              <a:gd name="T21" fmla="*/ 0 w 690"/>
              <a:gd name="T22" fmla="*/ 0 h 596"/>
              <a:gd name="T23" fmla="*/ 690 w 690"/>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596">
                <a:moveTo>
                  <a:pt x="690" y="596"/>
                </a:moveTo>
                <a:cubicBezTo>
                  <a:pt x="478" y="596"/>
                  <a:pt x="369" y="459"/>
                  <a:pt x="281" y="348"/>
                </a:cubicBezTo>
                <a:cubicBezTo>
                  <a:pt x="190" y="233"/>
                  <a:pt x="126" y="162"/>
                  <a:pt x="0" y="162"/>
                </a:cubicBezTo>
                <a:cubicBezTo>
                  <a:pt x="0" y="0"/>
                  <a:pt x="0" y="0"/>
                  <a:pt x="0" y="0"/>
                </a:cubicBezTo>
                <a:cubicBezTo>
                  <a:pt x="211" y="0"/>
                  <a:pt x="321" y="137"/>
                  <a:pt x="408" y="248"/>
                </a:cubicBezTo>
                <a:cubicBezTo>
                  <a:pt x="500" y="363"/>
                  <a:pt x="563" y="434"/>
                  <a:pt x="690" y="434"/>
                </a:cubicBezTo>
                <a:lnTo>
                  <a:pt x="690" y="596"/>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sv-SE" dirty="0"/>
          </a:p>
        </p:txBody>
      </p:sp>
      <p:sp>
        <p:nvSpPr>
          <p:cNvPr id="26" name="Freeform 309"/>
          <p:cNvSpPr>
            <a:spLocks/>
          </p:cNvSpPr>
          <p:nvPr/>
        </p:nvSpPr>
        <p:spPr bwMode="auto">
          <a:xfrm>
            <a:off x="776654" y="3048003"/>
            <a:ext cx="2516066" cy="1749425"/>
          </a:xfrm>
          <a:custGeom>
            <a:avLst/>
            <a:gdLst>
              <a:gd name="T0" fmla="*/ 2147483647 w 1006"/>
              <a:gd name="T1" fmla="*/ 2147483647 h 596"/>
              <a:gd name="T2" fmla="*/ 2147483647 w 1006"/>
              <a:gd name="T3" fmla="*/ 0 h 596"/>
              <a:gd name="T4" fmla="*/ 2147483647 w 1006"/>
              <a:gd name="T5" fmla="*/ 0 h 596"/>
              <a:gd name="T6" fmla="*/ 0 w 1006"/>
              <a:gd name="T7" fmla="*/ 2147483647 h 596"/>
              <a:gd name="T8" fmla="*/ 2147483647 w 1006"/>
              <a:gd name="T9" fmla="*/ 2147483647 h 596"/>
              <a:gd name="T10" fmla="*/ 2147483647 w 1006"/>
              <a:gd name="T11" fmla="*/ 2147483647 h 596"/>
              <a:gd name="T12" fmla="*/ 2147483647 w 1006"/>
              <a:gd name="T13" fmla="*/ 2147483647 h 596"/>
              <a:gd name="T14" fmla="*/ 2147483647 w 1006"/>
              <a:gd name="T15" fmla="*/ 2147483647 h 596"/>
              <a:gd name="T16" fmla="*/ 2147483647 w 1006"/>
              <a:gd name="T17" fmla="*/ 2147483647 h 596"/>
              <a:gd name="T18" fmla="*/ 2147483647 w 1006"/>
              <a:gd name="T19" fmla="*/ 2147483647 h 596"/>
              <a:gd name="T20" fmla="*/ 2147483647 w 1006"/>
              <a:gd name="T21" fmla="*/ 2147483647 h 596"/>
              <a:gd name="T22" fmla="*/ 2147483647 w 1006"/>
              <a:gd name="T23" fmla="*/ 2147483647 h 5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6"/>
              <a:gd name="T37" fmla="*/ 0 h 596"/>
              <a:gd name="T38" fmla="*/ 1006 w 1006"/>
              <a:gd name="T39" fmla="*/ 596 h 5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6" h="596">
                <a:moveTo>
                  <a:pt x="725" y="248"/>
                </a:moveTo>
                <a:cubicBezTo>
                  <a:pt x="637" y="137"/>
                  <a:pt x="529" y="0"/>
                  <a:pt x="317" y="0"/>
                </a:cubicBezTo>
                <a:cubicBezTo>
                  <a:pt x="81" y="0"/>
                  <a:pt x="81" y="0"/>
                  <a:pt x="81" y="0"/>
                </a:cubicBezTo>
                <a:cubicBezTo>
                  <a:pt x="37" y="0"/>
                  <a:pt x="0" y="36"/>
                  <a:pt x="0" y="81"/>
                </a:cubicBezTo>
                <a:cubicBezTo>
                  <a:pt x="0" y="126"/>
                  <a:pt x="37" y="162"/>
                  <a:pt x="81" y="162"/>
                </a:cubicBezTo>
                <a:cubicBezTo>
                  <a:pt x="81" y="162"/>
                  <a:pt x="81" y="162"/>
                  <a:pt x="81" y="162"/>
                </a:cubicBezTo>
                <a:cubicBezTo>
                  <a:pt x="317" y="162"/>
                  <a:pt x="317" y="162"/>
                  <a:pt x="317" y="162"/>
                </a:cubicBezTo>
                <a:cubicBezTo>
                  <a:pt x="317" y="162"/>
                  <a:pt x="317" y="162"/>
                  <a:pt x="317" y="162"/>
                </a:cubicBezTo>
                <a:cubicBezTo>
                  <a:pt x="444" y="162"/>
                  <a:pt x="506" y="233"/>
                  <a:pt x="598" y="348"/>
                </a:cubicBezTo>
                <a:cubicBezTo>
                  <a:pt x="685" y="459"/>
                  <a:pt x="794" y="596"/>
                  <a:pt x="1006" y="596"/>
                </a:cubicBezTo>
                <a:cubicBezTo>
                  <a:pt x="1006" y="434"/>
                  <a:pt x="1006" y="434"/>
                  <a:pt x="1006" y="434"/>
                </a:cubicBezTo>
                <a:cubicBezTo>
                  <a:pt x="879" y="434"/>
                  <a:pt x="817" y="363"/>
                  <a:pt x="725" y="248"/>
                </a:cubicBezTo>
              </a:path>
            </a:pathLst>
          </a:cu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3994" tIns="143994" rIns="71998" bIns="35998"/>
          <a:lstStyle/>
          <a:p>
            <a:pPr eaLnBrk="1" hangingPunct="1"/>
            <a:r>
              <a:rPr lang="sv-SE" dirty="0">
                <a:solidFill>
                  <a:schemeClr val="bg1"/>
                </a:solidFill>
              </a:rPr>
              <a:t>KULTUR</a:t>
            </a:r>
          </a:p>
        </p:txBody>
      </p:sp>
    </p:spTree>
    <p:extLst>
      <p:ext uri="{BB962C8B-B14F-4D97-AF65-F5344CB8AC3E}">
        <p14:creationId xmlns:p14="http://schemas.microsoft.com/office/powerpoint/2010/main" val="34529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2052" name="Picture 4" descr="http://www.glamour.de/var/condenast/storage/images/features/galerien/angela-merkels-mimik-und-gestik/angela-merkels-mimik-und-gestik20/777271-1-ger-DE/angela-merkels-mimik-und-gestik_gallery_large_landscap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1273" y="1708046"/>
            <a:ext cx="4604471" cy="3453353"/>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p:txBody>
          <a:bodyPr/>
          <a:lstStyle/>
          <a:p>
            <a:pPr marL="0" marR="0">
              <a:spcBef>
                <a:spcPts val="0"/>
              </a:spcBef>
              <a:spcAft>
                <a:spcPts val="0"/>
              </a:spcAft>
            </a:pPr>
            <a:endParaRPr lang="sv-SE" dirty="0">
              <a:solidFill>
                <a:srgbClr val="DD4B39"/>
              </a:solidFill>
            </a:endParaRPr>
          </a:p>
          <a:p>
            <a:endParaRPr lang="sv-SE" dirty="0"/>
          </a:p>
        </p:txBody>
      </p:sp>
      <p:pic>
        <p:nvPicPr>
          <p:cNvPr id="38924" name="Picture 12" descr="http://laserowcoach.se/wp-content/uploads/body5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836712"/>
            <a:ext cx="9074436" cy="49645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3.gstatic.com/images?q=tbn:ANd9GcRdAf8lRKH9afpfC6NW5k3z_7OuTderJd0sZpDKVEylK73H93Vv">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12" y="188640"/>
            <a:ext cx="5429250" cy="4068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glamour.de/var/condenast/storage/images/features/galerien/angela-merkels-mimik-und-gestik/angela-merkels-mimik-und-gestik20/777271-1-ger-DE/angela-merkels-mimik-und-gestik_gallery_large_landscap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6" y="2318327"/>
            <a:ext cx="3977175" cy="29828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Kroppsspråk – ögonens signal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378" y="3434722"/>
            <a:ext cx="6149975" cy="24923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roppsspråk – händernas omedvetna språk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5245" y="692696"/>
            <a:ext cx="5580379" cy="22615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s://encrypted-tbn1.gstatic.com/images?q=tbn:ANd9GcSMy5krGu0wqUmhOH2OnOti_uD_nUpjTMiHjPJCf4PBVpNgn1bp">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5183" y="1335742"/>
            <a:ext cx="3371850" cy="449262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267378" y="210116"/>
            <a:ext cx="4572000" cy="923330"/>
          </a:xfrm>
          <a:prstGeom prst="rect">
            <a:avLst/>
          </a:prstGeom>
        </p:spPr>
        <p:txBody>
          <a:bodyPr>
            <a:spAutoFit/>
          </a:bodyPr>
          <a:lstStyle/>
          <a:p>
            <a:r>
              <a:rPr lang="sv-SE" dirty="0">
                <a:hlinkClick r:id="rId18"/>
              </a:rPr>
              <a:t>https://</a:t>
            </a:r>
            <a:r>
              <a:rPr lang="sv-SE" dirty="0" smtClean="0">
                <a:hlinkClick r:id="rId18"/>
              </a:rPr>
              <a:t>www.youtube.com/watch?v=3FfaPhCKZew</a:t>
            </a:r>
            <a:endParaRPr lang="sv-SE" dirty="0" smtClean="0"/>
          </a:p>
          <a:p>
            <a:endParaRPr lang="sv-SE" dirty="0"/>
          </a:p>
        </p:txBody>
      </p:sp>
    </p:spTree>
    <p:extLst>
      <p:ext uri="{BB962C8B-B14F-4D97-AF65-F5344CB8AC3E}">
        <p14:creationId xmlns:p14="http://schemas.microsoft.com/office/powerpoint/2010/main" val="23138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908720"/>
            <a:ext cx="9324527" cy="1143000"/>
          </a:xfrm>
        </p:spPr>
        <p:txBody>
          <a:bodyPr>
            <a:normAutofit fontScale="90000"/>
          </a:bodyPr>
          <a:lstStyle/>
          <a:p>
            <a:pPr algn="l"/>
            <a:r>
              <a:rPr lang="sv-SE" sz="3800" dirty="0">
                <a:solidFill>
                  <a:srgbClr val="FF00FF"/>
                </a:solidFill>
              </a:rPr>
              <a:t/>
            </a:r>
            <a:br>
              <a:rPr lang="sv-SE" sz="3800" dirty="0">
                <a:solidFill>
                  <a:srgbClr val="FF00FF"/>
                </a:solidFill>
              </a:rPr>
            </a:br>
            <a:r>
              <a:rPr lang="sv-SE" sz="3800" dirty="0">
                <a:solidFill>
                  <a:srgbClr val="FF00FF"/>
                </a:solidFill>
              </a:rPr>
              <a:t>    </a:t>
            </a:r>
            <a:r>
              <a:rPr lang="sv-SE" sz="3800" dirty="0">
                <a:solidFill>
                  <a:srgbClr val="00B0F0"/>
                </a:solidFill>
              </a:rPr>
              <a:t>Vilka är grunderna för ett bra samtal?</a:t>
            </a:r>
            <a:r>
              <a:rPr lang="sv-SE" sz="2400" dirty="0">
                <a:solidFill>
                  <a:srgbClr val="00B0F0"/>
                </a:solidFill>
              </a:rPr>
              <a:t/>
            </a:r>
            <a:br>
              <a:rPr lang="sv-SE" sz="2400" dirty="0">
                <a:solidFill>
                  <a:srgbClr val="00B0F0"/>
                </a:solidFill>
              </a:rPr>
            </a:br>
            <a:endParaRPr lang="sv-SE" sz="2400" dirty="0">
              <a:solidFill>
                <a:srgbClr val="00B0F0"/>
              </a:solidFill>
            </a:endParaRPr>
          </a:p>
        </p:txBody>
      </p:sp>
      <p:sp>
        <p:nvSpPr>
          <p:cNvPr id="3" name="Platshållare för innehåll 2"/>
          <p:cNvSpPr>
            <a:spLocks noGrp="1"/>
          </p:cNvSpPr>
          <p:nvPr>
            <p:ph idx="1"/>
          </p:nvPr>
        </p:nvSpPr>
        <p:spPr>
          <a:xfrm>
            <a:off x="457202" y="2996951"/>
            <a:ext cx="8229600" cy="2232249"/>
          </a:xfrm>
        </p:spPr>
        <p:txBody>
          <a:bodyPr>
            <a:normAutofit/>
          </a:bodyPr>
          <a:lstStyle/>
          <a:p>
            <a:pPr algn="ctr">
              <a:buFontTx/>
              <a:buChar char="-"/>
            </a:pPr>
            <a:r>
              <a:rPr lang="sv-SE" dirty="0" smtClean="0"/>
              <a:t>Dialog</a:t>
            </a:r>
          </a:p>
          <a:p>
            <a:pPr marL="0" indent="0" algn="ctr">
              <a:buNone/>
            </a:pPr>
            <a:endParaRPr lang="sv-SE" dirty="0"/>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pic>
        <p:nvPicPr>
          <p:cNvPr id="39938" name="Picture 2" descr="C:\Users\ewagyl6623\AppData\Local\Microsoft\Windows\Temporary Internet Files\Content.IE5\11KT5ZIU\MP900442275[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3666" y="2132856"/>
            <a:ext cx="5271309" cy="350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6513" y="553244"/>
            <a:ext cx="8229600" cy="1143000"/>
          </a:xfrm>
        </p:spPr>
        <p:txBody>
          <a:bodyPr>
            <a:normAutofit fontScale="90000"/>
          </a:bodyPr>
          <a:lstStyle/>
          <a:p>
            <a:r>
              <a:rPr lang="sv-SE" sz="3600" dirty="0">
                <a:solidFill>
                  <a:srgbClr val="00B0F0"/>
                </a:solidFill>
              </a:rPr>
              <a:t>”Kommunikationsnivåer</a:t>
            </a:r>
            <a:r>
              <a:rPr lang="sv-SE" sz="3600" dirty="0" smtClean="0">
                <a:solidFill>
                  <a:srgbClr val="00B0F0"/>
                </a:solidFill>
              </a:rPr>
              <a:t>”</a:t>
            </a:r>
            <a:br>
              <a:rPr lang="sv-SE" sz="3600" dirty="0" smtClean="0">
                <a:solidFill>
                  <a:srgbClr val="00B0F0"/>
                </a:solidFill>
              </a:rPr>
            </a:br>
            <a:r>
              <a:rPr lang="sv-SE" sz="3600" dirty="0" smtClean="0">
                <a:solidFill>
                  <a:srgbClr val="00B0F0"/>
                </a:solidFill>
              </a:rPr>
              <a:t>samtalsteknik</a:t>
            </a:r>
            <a:endParaRPr lang="sv-SE" sz="3600" dirty="0">
              <a:solidFill>
                <a:srgbClr val="00B0F0"/>
              </a:solidFill>
            </a:endParaRPr>
          </a:p>
        </p:txBody>
      </p:sp>
      <p:pic>
        <p:nvPicPr>
          <p:cNvPr id="4" name="Bildobjekt 3" descr="\\Fssrv001\home$\haol01\Trainee Halland\hylte.png"/>
          <p:cNvPicPr/>
          <p:nvPr/>
        </p:nvPicPr>
        <p:blipFill>
          <a:blip r:embed="rId3">
            <a:extLst>
              <a:ext uri="{28A0092B-C50C-407E-A947-70E740481C1C}">
                <a14:useLocalDpi xmlns:a14="http://schemas.microsoft.com/office/drawing/2010/main" val="0"/>
              </a:ext>
            </a:extLst>
          </a:blip>
          <a:srcRect/>
          <a:stretch>
            <a:fillRect/>
          </a:stretch>
        </p:blipFill>
        <p:spPr bwMode="auto">
          <a:xfrm>
            <a:off x="6660233" y="6121237"/>
            <a:ext cx="971550" cy="250825"/>
          </a:xfrm>
          <a:prstGeom prst="rect">
            <a:avLst/>
          </a:prstGeom>
          <a:noFill/>
          <a:ln>
            <a:noFill/>
          </a:ln>
        </p:spPr>
      </p:pic>
      <p:pic>
        <p:nvPicPr>
          <p:cNvPr id="5" name="Bildobjekt 4" descr="\\Fssrv001\home$\haol01\Trainee Halland\fbg logg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6527" y="5985346"/>
            <a:ext cx="547370" cy="628650"/>
          </a:xfrm>
          <a:prstGeom prst="rect">
            <a:avLst/>
          </a:prstGeom>
          <a:noFill/>
          <a:ln>
            <a:noFill/>
          </a:ln>
        </p:spPr>
      </p:pic>
      <p:pic>
        <p:nvPicPr>
          <p:cNvPr id="6" name="Bildobjekt 5" descr="\\Fssrv001\home$\haol01\Trainee Halland\halmstad.png"/>
          <p:cNvPicPr/>
          <p:nvPr/>
        </p:nvPicPr>
        <p:blipFill>
          <a:blip r:embed="rId5">
            <a:extLst>
              <a:ext uri="{28A0092B-C50C-407E-A947-70E740481C1C}">
                <a14:useLocalDpi xmlns:a14="http://schemas.microsoft.com/office/drawing/2010/main" val="0"/>
              </a:ext>
            </a:extLst>
          </a:blip>
          <a:srcRect/>
          <a:stretch>
            <a:fillRect/>
          </a:stretch>
        </p:blipFill>
        <p:spPr bwMode="auto">
          <a:xfrm>
            <a:off x="5220072" y="6060913"/>
            <a:ext cx="704850" cy="370205"/>
          </a:xfrm>
          <a:prstGeom prst="rect">
            <a:avLst/>
          </a:prstGeom>
          <a:noFill/>
          <a:ln>
            <a:noFill/>
          </a:ln>
        </p:spPr>
      </p:pic>
      <p:pic>
        <p:nvPicPr>
          <p:cNvPr id="7" name="Bildobjekt 6" descr="\\Fssrv001\home$\haol01\Trainee Halland\varberg.png"/>
          <p:cNvPicPr/>
          <p:nvPr/>
        </p:nvPicPr>
        <p:blipFill>
          <a:blip r:embed="rId6">
            <a:extLst>
              <a:ext uri="{28A0092B-C50C-407E-A947-70E740481C1C}">
                <a14:useLocalDpi xmlns:a14="http://schemas.microsoft.com/office/drawing/2010/main" val="0"/>
              </a:ext>
            </a:extLst>
          </a:blip>
          <a:srcRect/>
          <a:stretch>
            <a:fillRect/>
          </a:stretch>
        </p:blipFill>
        <p:spPr bwMode="auto">
          <a:xfrm>
            <a:off x="369980" y="5993579"/>
            <a:ext cx="433070" cy="590550"/>
          </a:xfrm>
          <a:prstGeom prst="rect">
            <a:avLst/>
          </a:prstGeom>
          <a:noFill/>
          <a:ln>
            <a:noFill/>
          </a:ln>
        </p:spPr>
      </p:pic>
      <p:pic>
        <p:nvPicPr>
          <p:cNvPr id="8" name="Bildobjekt 7" descr="\\Fssrv001\home$\haol01\Trainee Halland\Region hallan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6060913"/>
            <a:ext cx="1049655" cy="371475"/>
          </a:xfrm>
          <a:prstGeom prst="rect">
            <a:avLst/>
          </a:prstGeom>
          <a:noFill/>
          <a:ln>
            <a:noFill/>
          </a:ln>
        </p:spPr>
      </p:pic>
      <p:pic>
        <p:nvPicPr>
          <p:cNvPr id="9" name="Bildobjekt 8" descr="\\Fssrv001\home$\haol01\Trainee Halland\Laholm.png"/>
          <p:cNvPicPr/>
          <p:nvPr/>
        </p:nvPicPr>
        <p:blipFill>
          <a:blip r:embed="rId8">
            <a:extLst>
              <a:ext uri="{28A0092B-C50C-407E-A947-70E740481C1C}">
                <a14:useLocalDpi xmlns:a14="http://schemas.microsoft.com/office/drawing/2010/main" val="0"/>
              </a:ext>
            </a:extLst>
          </a:blip>
          <a:srcRect/>
          <a:stretch>
            <a:fillRect/>
          </a:stretch>
        </p:blipFill>
        <p:spPr bwMode="auto">
          <a:xfrm>
            <a:off x="1665655" y="6104726"/>
            <a:ext cx="819150" cy="327660"/>
          </a:xfrm>
          <a:prstGeom prst="rect">
            <a:avLst/>
          </a:prstGeom>
          <a:noFill/>
          <a:ln>
            <a:noFill/>
          </a:ln>
        </p:spPr>
      </p:pic>
      <p:pic>
        <p:nvPicPr>
          <p:cNvPr id="11" name="Bildobjekt 10"/>
          <p:cNvPicPr/>
          <p:nvPr/>
        </p:nvPicPr>
        <p:blipFill>
          <a:blip r:embed="rId9">
            <a:extLst>
              <a:ext uri="{28A0092B-C50C-407E-A947-70E740481C1C}">
                <a14:useLocalDpi xmlns:a14="http://schemas.microsoft.com/office/drawing/2010/main" val="0"/>
              </a:ext>
            </a:extLst>
          </a:blip>
          <a:stretch>
            <a:fillRect/>
          </a:stretch>
        </p:blipFill>
        <p:spPr>
          <a:xfrm>
            <a:off x="7631783" y="-99392"/>
            <a:ext cx="1211482" cy="1224136"/>
          </a:xfrm>
          <a:prstGeom prst="rect">
            <a:avLst/>
          </a:prstGeom>
        </p:spPr>
      </p:pic>
      <p:graphicFrame>
        <p:nvGraphicFramePr>
          <p:cNvPr id="12" name="Platshållare för innehåll 11"/>
          <p:cNvGraphicFramePr>
            <a:graphicFrameLocks noGrp="1"/>
          </p:cNvGraphicFramePr>
          <p:nvPr>
            <p:ph idx="1"/>
            <p:extLst>
              <p:ext uri="{D42A27DB-BD31-4B8C-83A1-F6EECF244321}">
                <p14:modId xmlns:p14="http://schemas.microsoft.com/office/powerpoint/2010/main" val="2776664101"/>
              </p:ext>
            </p:extLst>
          </p:nvPr>
        </p:nvGraphicFramePr>
        <p:xfrm>
          <a:off x="403225" y="1916115"/>
          <a:ext cx="8229600" cy="36290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ruta 2"/>
          <p:cNvSpPr txBox="1"/>
          <p:nvPr/>
        </p:nvSpPr>
        <p:spPr>
          <a:xfrm>
            <a:off x="3995936" y="2348880"/>
            <a:ext cx="662425" cy="369332"/>
          </a:xfrm>
          <a:prstGeom prst="rect">
            <a:avLst/>
          </a:prstGeom>
          <a:noFill/>
        </p:spPr>
        <p:txBody>
          <a:bodyPr wrap="none" rtlCol="0">
            <a:spAutoFit/>
          </a:bodyPr>
          <a:lstStyle/>
          <a:p>
            <a:r>
              <a:rPr lang="sv-SE" dirty="0" smtClean="0"/>
              <a:t>Inget</a:t>
            </a:r>
            <a:endParaRPr lang="sv-SE" dirty="0"/>
          </a:p>
        </p:txBody>
      </p:sp>
      <p:sp>
        <p:nvSpPr>
          <p:cNvPr id="10" name="textruta 9"/>
          <p:cNvSpPr txBox="1"/>
          <p:nvPr/>
        </p:nvSpPr>
        <p:spPr>
          <a:xfrm>
            <a:off x="4017231" y="4789264"/>
            <a:ext cx="1170513" cy="369332"/>
          </a:xfrm>
          <a:prstGeom prst="rect">
            <a:avLst/>
          </a:prstGeom>
          <a:noFill/>
        </p:spPr>
        <p:txBody>
          <a:bodyPr wrap="none" rtlCol="0">
            <a:spAutoFit/>
          </a:bodyPr>
          <a:lstStyle/>
          <a:p>
            <a:r>
              <a:rPr lang="sv-SE" dirty="0" smtClean="0"/>
              <a:t>Du och jag</a:t>
            </a:r>
            <a:endParaRPr lang="sv-SE" dirty="0"/>
          </a:p>
        </p:txBody>
      </p:sp>
      <p:sp>
        <p:nvSpPr>
          <p:cNvPr id="15" name="textruta 14"/>
          <p:cNvSpPr txBox="1"/>
          <p:nvPr/>
        </p:nvSpPr>
        <p:spPr>
          <a:xfrm>
            <a:off x="4113661" y="3172144"/>
            <a:ext cx="750526" cy="369332"/>
          </a:xfrm>
          <a:prstGeom prst="rect">
            <a:avLst/>
          </a:prstGeom>
          <a:noFill/>
        </p:spPr>
        <p:txBody>
          <a:bodyPr wrap="none" rtlCol="0">
            <a:spAutoFit/>
          </a:bodyPr>
          <a:lstStyle/>
          <a:p>
            <a:r>
              <a:rPr lang="sv-SE" dirty="0" smtClean="0"/>
              <a:t>Något</a:t>
            </a:r>
            <a:endParaRPr lang="sv-SE" dirty="0"/>
          </a:p>
        </p:txBody>
      </p:sp>
      <p:sp>
        <p:nvSpPr>
          <p:cNvPr id="16" name="textruta 15"/>
          <p:cNvSpPr txBox="1"/>
          <p:nvPr/>
        </p:nvSpPr>
        <p:spPr>
          <a:xfrm>
            <a:off x="4017231" y="3855578"/>
            <a:ext cx="795411" cy="369332"/>
          </a:xfrm>
          <a:prstGeom prst="rect">
            <a:avLst/>
          </a:prstGeom>
          <a:noFill/>
        </p:spPr>
        <p:txBody>
          <a:bodyPr wrap="none" rtlCol="0">
            <a:spAutoFit/>
          </a:bodyPr>
          <a:lstStyle/>
          <a:p>
            <a:r>
              <a:rPr lang="sv-SE" dirty="0" smtClean="0"/>
              <a:t>Någon</a:t>
            </a:r>
            <a:endParaRPr lang="sv-SE" dirty="0"/>
          </a:p>
        </p:txBody>
      </p:sp>
    </p:spTree>
    <p:extLst>
      <p:ext uri="{BB962C8B-B14F-4D97-AF65-F5344CB8AC3E}">
        <p14:creationId xmlns:p14="http://schemas.microsoft.com/office/powerpoint/2010/main" val="1739163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Hmall liggande 8 aug 1">
  <a:themeElements>
    <a:clrScheme name="OHmall liggande 8 aug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mall liggande 8 aug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4888" rtl="0" eaLnBrk="1" fontAlgn="base" latinLnBrk="0" hangingPunct="1">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4888" rtl="0" eaLnBrk="1" fontAlgn="base" latinLnBrk="0" hangingPunct="1">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Arial" charset="0"/>
          </a:defRPr>
        </a:defPPr>
      </a:lstStyle>
    </a:lnDef>
  </a:objectDefaults>
  <a:extraClrSchemeLst>
    <a:extraClrScheme>
      <a:clrScheme name="OHmall liggande 8 aug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mall liggande 8 aug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mall liggande 8 aug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mall liggande 8 aug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mall liggande 8 aug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mall liggande 8 aug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mall liggande 8 aug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mall liggande 8 aug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mall liggande 8 aug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mall liggande 8 aug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mall liggande 8 aug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mall liggande 8 aug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K">
  <a:themeElements>
    <a:clrScheme name="Tom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Tom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18126DADB42C049BA9D55239427F840" ma:contentTypeVersion="2" ma:contentTypeDescription="Skapa ett nytt dokument." ma:contentTypeScope="" ma:versionID="0974aae3536d06c9e72ff62912ef4e59">
  <xsd:schema xmlns:xsd="http://www.w3.org/2001/XMLSchema" xmlns:p="http://schemas.microsoft.com/office/2006/metadata/properties" xmlns:ns2="2a56d253-7592-4403-8d3f-ccd8bafc5843" targetNamespace="http://schemas.microsoft.com/office/2006/metadata/properties" ma:root="true" ma:fieldsID="0f01ea7f79343f6a905fbe4d62e33ad5" ns2:_="">
    <xsd:import namespace="2a56d253-7592-4403-8d3f-ccd8bafc5843"/>
    <xsd:element name="properties">
      <xsd:complexType>
        <xsd:sequence>
          <xsd:element name="documentManagement">
            <xsd:complexType>
              <xsd:all>
                <xsd:element ref="ns2:Dokumentyp"/>
                <xsd:element ref="ns2:Inneh_x00e5_llstyp" minOccurs="0"/>
              </xsd:all>
            </xsd:complexType>
          </xsd:element>
        </xsd:sequence>
      </xsd:complexType>
    </xsd:element>
  </xsd:schema>
  <xsd:schema xmlns:xsd="http://www.w3.org/2001/XMLSchema" xmlns:dms="http://schemas.microsoft.com/office/2006/documentManagement/types" targetNamespace="2a56d253-7592-4403-8d3f-ccd8bafc5843" elementFormDefault="qualified">
    <xsd:import namespace="http://schemas.microsoft.com/office/2006/documentManagement/types"/>
    <xsd:element name="Dokumentyp" ma:index="8" ma:displayName="Dokumentyp" ma:format="RadioButtons" ma:internalName="Dokumentyp">
      <xsd:simpleType>
        <xsd:restriction base="dms:Choice">
          <xsd:enumeration value="Avtal"/>
          <xsd:enumeration value="Styrdokument"/>
          <xsd:enumeration value="Minnesanteckning"/>
          <xsd:enumeration value="Tidplan"/>
          <xsd:enumeration value="Rekrytering"/>
          <xsd:enumeration value="Manual"/>
        </xsd:restriction>
      </xsd:simpleType>
    </xsd:element>
    <xsd:element name="Inneh_x00e5_llstyp" ma:index="9" nillable="true" ma:displayName="Innehållstyp" ma:format="Dropdown" ma:internalName="Inneh_x00e5_llstyp">
      <xsd:simpleType>
        <xsd:restriction base="dms:Choice">
          <xsd:enumeration value="Årsplanering"/>
          <xsd:enumeration value="Rekrytering"/>
          <xsd:enumeration value="Assessment"/>
          <xsd:enumeration value="Mötesanteckningar"/>
          <xsd:enumeration value="Utvärderingar"/>
          <xsd:enumeration value="Övriga underla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Dokumentyp xmlns="2a56d253-7592-4403-8d3f-ccd8bafc5843">Manual</Dokumentyp>
    <Inneh_x00e5_llstyp xmlns="2a56d253-7592-4403-8d3f-ccd8bafc5843">Övriga underlag</Inneh_x00e5_llsty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74BD2E-2A29-4AD2-A6B0-F1EA2EC33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56d253-7592-4403-8d3f-ccd8bafc584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95D8AE9-13AA-449F-8194-89273A1C12E0}">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2a56d253-7592-4403-8d3f-ccd8bafc5843"/>
    <ds:schemaRef ds:uri="http://www.w3.org/XML/1998/namespace"/>
    <ds:schemaRef ds:uri="http://purl.org/dc/elements/1.1/"/>
  </ds:schemaRefs>
</ds:datastoreItem>
</file>

<file path=customXml/itemProps3.xml><?xml version="1.0" encoding="utf-8"?>
<ds:datastoreItem xmlns:ds="http://schemas.openxmlformats.org/officeDocument/2006/customXml" ds:itemID="{E127C186-3113-45C3-BD8E-2A4E657D56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1501</TotalTime>
  <Words>2662</Words>
  <Application>Microsoft Office PowerPoint</Application>
  <PresentationFormat>Bildspel på skärmen (4:3)</PresentationFormat>
  <Paragraphs>539</Paragraphs>
  <Slides>33</Slides>
  <Notes>32</Notes>
  <HiddenSlides>0</HiddenSlides>
  <MMClips>0</MMClips>
  <ScaleCrop>false</ScaleCrop>
  <HeadingPairs>
    <vt:vector size="4" baseType="variant">
      <vt:variant>
        <vt:lpstr>Tema</vt:lpstr>
      </vt:variant>
      <vt:variant>
        <vt:i4>3</vt:i4>
      </vt:variant>
      <vt:variant>
        <vt:lpstr>Bildrubriker</vt:lpstr>
      </vt:variant>
      <vt:variant>
        <vt:i4>33</vt:i4>
      </vt:variant>
    </vt:vector>
  </HeadingPairs>
  <TitlesOfParts>
    <vt:vector size="36" baseType="lpstr">
      <vt:lpstr>Blank</vt:lpstr>
      <vt:lpstr>OHmall liggande 8 aug 1</vt:lpstr>
      <vt:lpstr>HK</vt:lpstr>
      <vt:lpstr>PowerPoint-presentation</vt:lpstr>
      <vt:lpstr>Kommunikation, det viktiga samtalet, coachning och konflikthantering </vt:lpstr>
      <vt:lpstr>Incheckning</vt:lpstr>
      <vt:lpstr> Vad är Kommunikation? </vt:lpstr>
      <vt:lpstr>PowerPoint-presentation</vt:lpstr>
      <vt:lpstr>Allt handlar om både och… </vt:lpstr>
      <vt:lpstr>PowerPoint-presentation</vt:lpstr>
      <vt:lpstr>     Vilka är grunderna för ett bra samtal? </vt:lpstr>
      <vt:lpstr>”Kommunikationsnivåer” samtalsteknik</vt:lpstr>
      <vt:lpstr>PowerPoint-presentation</vt:lpstr>
      <vt:lpstr>Förberedelse inför samtal </vt:lpstr>
      <vt:lpstr>PowerPoint-presentation</vt:lpstr>
      <vt:lpstr>Samtalsregler </vt:lpstr>
      <vt:lpstr>  </vt:lpstr>
      <vt:lpstr>  BEKRÄFTELSE</vt:lpstr>
      <vt:lpstr>PowerPoint-presentation</vt:lpstr>
      <vt:lpstr>Utmaningen med samtalet  </vt:lpstr>
      <vt:lpstr>PowerPoint-presentation</vt:lpstr>
      <vt:lpstr>PowerPoint-presentation</vt:lpstr>
      <vt:lpstr>Johari-”fönster”</vt:lpstr>
      <vt:lpstr>PowerPoint-presentation</vt:lpstr>
      <vt:lpstr> </vt:lpstr>
      <vt:lpstr>PowerPoint-presentation</vt:lpstr>
      <vt:lpstr>PowerPoint-presentation</vt:lpstr>
      <vt:lpstr>Konflikthantering  –vad är en konflikt? - bikupa</vt:lpstr>
      <vt:lpstr>PowerPoint-presentation</vt:lpstr>
      <vt:lpstr>PowerPoint-presentation</vt:lpstr>
      <vt:lpstr>PowerPoint-presentation</vt:lpstr>
      <vt:lpstr>PowerPoint-presentation</vt:lpstr>
      <vt:lpstr>Vanliga reaktioner vid svåra samtal och konflikter </vt:lpstr>
      <vt:lpstr>Vår hårddisk</vt:lpstr>
      <vt:lpstr> 3- stegs modellen  </vt:lpstr>
      <vt:lpstr>Samtalsövning utifrån 3- stegsmodellen </vt:lpstr>
    </vt:vector>
  </TitlesOfParts>
  <Company>Varbergs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Olsson</dc:creator>
  <cp:lastModifiedBy>Annelie Elofsson</cp:lastModifiedBy>
  <cp:revision>87</cp:revision>
  <cp:lastPrinted>2017-05-09T12:03:58Z</cp:lastPrinted>
  <dcterms:created xsi:type="dcterms:W3CDTF">2013-08-28T12:33:36Z</dcterms:created>
  <dcterms:modified xsi:type="dcterms:W3CDTF">2017-05-17T09:12:08Z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0x010100F18126DADB42C049BA9D55239427F840</vt:lpwstr>
  </property>
</Properties>
</file>