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6" r:id="rId5"/>
    <p:sldId id="257" r:id="rId6"/>
    <p:sldId id="258" r:id="rId7"/>
    <p:sldId id="259" r:id="rId8"/>
    <p:sldId id="260" r:id="rId9"/>
    <p:sldId id="261" r:id="rId10"/>
    <p:sldId id="262" r:id="rId11"/>
    <p:sldId id="291" r:id="rId12"/>
    <p:sldId id="263" r:id="rId13"/>
    <p:sldId id="279" r:id="rId14"/>
    <p:sldId id="280" r:id="rId15"/>
    <p:sldId id="295" r:id="rId16"/>
    <p:sldId id="281" r:id="rId17"/>
    <p:sldId id="282" r:id="rId18"/>
    <p:sldId id="283" r:id="rId19"/>
    <p:sldId id="296" r:id="rId20"/>
    <p:sldId id="285" r:id="rId21"/>
    <p:sldId id="286" r:id="rId22"/>
    <p:sldId id="287" r:id="rId23"/>
    <p:sldId id="297" r:id="rId24"/>
    <p:sldId id="288" r:id="rId25"/>
    <p:sldId id="289" r:id="rId26"/>
    <p:sldId id="290" r:id="rId27"/>
    <p:sldId id="278" r:id="rId28"/>
    <p:sldId id="264" r:id="rId29"/>
    <p:sldId id="265" r:id="rId30"/>
    <p:sldId id="268" r:id="rId31"/>
    <p:sldId id="269" r:id="rId32"/>
    <p:sldId id="270" r:id="rId33"/>
    <p:sldId id="266" r:id="rId34"/>
    <p:sldId id="271" r:id="rId35"/>
    <p:sldId id="272" r:id="rId36"/>
    <p:sldId id="267" r:id="rId37"/>
    <p:sldId id="275" r:id="rId38"/>
    <p:sldId id="274" r:id="rId3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29" autoAdjust="0"/>
  </p:normalViewPr>
  <p:slideViewPr>
    <p:cSldViewPr>
      <p:cViewPr>
        <p:scale>
          <a:sx n="80" d="100"/>
          <a:sy n="80" d="100"/>
        </p:scale>
        <p:origin x="-16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1F8A8-3259-446A-9A1E-EBF2A408CFEB}" type="datetimeFigureOut">
              <a:rPr lang="sv-SE" smtClean="0"/>
              <a:t>2014-10-17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0C0FC-CD24-4E09-A3DE-A1A52EE911FB}" type="slidenum">
              <a:rPr lang="sv-SE" smtClean="0"/>
              <a:t>‹#›</a:t>
            </a:fld>
            <a:endParaRPr lang="sv-SE"/>
          </a:p>
        </p:txBody>
      </p:sp>
    </p:spTree>
    <p:extLst>
      <p:ext uri="{BB962C8B-B14F-4D97-AF65-F5344CB8AC3E}">
        <p14:creationId xmlns:p14="http://schemas.microsoft.com/office/powerpoint/2010/main" val="300125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Hej och välkomna till inspirationsdagen</a:t>
            </a:r>
            <a:r>
              <a:rPr lang="sv-SE" baseline="0" dirty="0" smtClean="0"/>
              <a:t> för Traineegruppen 2013:s projekt Jämställt Halland – Om bemötande och service i offentlig sektor.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a:t>
            </a:fld>
            <a:endParaRPr lang="sv-SE"/>
          </a:p>
        </p:txBody>
      </p:sp>
    </p:spTree>
    <p:extLst>
      <p:ext uri="{BB962C8B-B14F-4D97-AF65-F5344CB8AC3E}">
        <p14:creationId xmlns:p14="http://schemas.microsoft.com/office/powerpoint/2010/main" val="171025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smtClean="0">
                <a:solidFill>
                  <a:schemeClr val="tx1"/>
                </a:solidFill>
                <a:effectLst/>
                <a:latin typeface="+mn-lt"/>
                <a:ea typeface="+mn-ea"/>
                <a:cs typeface="+mn-cs"/>
              </a:rPr>
              <a:t>- Tog fram en metod för kartläggning/nulägesbeskrivning av jämställdheten utifrån ett kundperspektiv</a:t>
            </a:r>
          </a:p>
          <a:p>
            <a:pPr lvl="0"/>
            <a:r>
              <a:rPr lang="sv-SE" sz="1200" kern="1200" dirty="0" smtClean="0">
                <a:solidFill>
                  <a:schemeClr val="tx1"/>
                </a:solidFill>
                <a:effectLst/>
                <a:latin typeface="+mn-lt"/>
                <a:ea typeface="+mn-ea"/>
                <a:cs typeface="+mn-cs"/>
              </a:rPr>
              <a:t>- Införde frågor kring jämställdhet i uppföljningen av kommunfullmäktiges budget</a:t>
            </a:r>
          </a:p>
          <a:p>
            <a:pPr lvl="0"/>
            <a:r>
              <a:rPr lang="sv-SE" sz="1200" kern="1200" dirty="0" smtClean="0">
                <a:solidFill>
                  <a:schemeClr val="tx1"/>
                </a:solidFill>
                <a:effectLst/>
                <a:latin typeface="+mn-lt"/>
                <a:ea typeface="+mn-ea"/>
                <a:cs typeface="+mn-cs"/>
              </a:rPr>
              <a:t>- Tog fram en arbetsmodell, inklusive arbetsmaterial i form av strukturerat stödmaterial, mallar, checklistor, en jämställdhetsintegrerad prototyp av systemstödet samt ett bildspel</a:t>
            </a:r>
          </a:p>
          <a:p>
            <a:pPr lvl="0"/>
            <a:r>
              <a:rPr lang="sv-SE" sz="1200" kern="1200" dirty="0" smtClean="0">
                <a:solidFill>
                  <a:schemeClr val="tx1"/>
                </a:solidFill>
                <a:effectLst/>
                <a:latin typeface="+mn-lt"/>
                <a:ea typeface="+mn-ea"/>
                <a:cs typeface="+mn-cs"/>
              </a:rPr>
              <a:t>- Tog fram</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ett webbaserat systemstöd som alla nämnder och förvaltningar använder när de rapporterar till kommunstyrelsen/kommunfullmäktige</a:t>
            </a:r>
          </a:p>
          <a:p>
            <a:pPr lvl="0"/>
            <a:r>
              <a:rPr lang="sv-SE" sz="1200" kern="1200" dirty="0" smtClean="0">
                <a:solidFill>
                  <a:schemeClr val="tx1"/>
                </a:solidFill>
                <a:effectLst/>
                <a:latin typeface="+mn-lt"/>
                <a:ea typeface="+mn-ea"/>
                <a:cs typeface="+mn-cs"/>
              </a:rPr>
              <a:t>- Genomförde</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utbildningsinsatser med syfte att höja kunskapen kring jämställdhetsintegrering, jämställdhet och ”gender budgeting” hos nyckelpersoner i budget- och uppföljningsprocessen</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10</a:t>
            </a:fld>
            <a:endParaRPr lang="sv-SE"/>
          </a:p>
        </p:txBody>
      </p:sp>
    </p:spTree>
    <p:extLst>
      <p:ext uri="{BB962C8B-B14F-4D97-AF65-F5344CB8AC3E}">
        <p14:creationId xmlns:p14="http://schemas.microsoft.com/office/powerpoint/2010/main" val="243702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Projektet har lett till en bättre struktur för jämställdhetsintegrering. Befintliga processer för planering, budgetering och uppföljning har förbättrats genom metodstöd, IT-system och mallar. Genom detta kvalitetssäkras processerna och det ger möjlighet att, över tid, följa upp resultat av arbeten för ökad jämställdhet. Dessutom har projektet lett till ökad kunskap och engagemang på stadsledningskontoret.</a:t>
            </a:r>
          </a:p>
          <a:p>
            <a:r>
              <a:rPr lang="sv-SE" sz="1200" kern="1200" dirty="0" smtClean="0">
                <a:solidFill>
                  <a:schemeClr val="tx1"/>
                </a:solidFill>
                <a:effectLst/>
                <a:latin typeface="+mn-lt"/>
                <a:ea typeface="+mn-ea"/>
                <a:cs typeface="+mn-cs"/>
              </a:rPr>
              <a:t>Integreringen av jämställdhetsfrågan i det vardagliga arbetet och ökat stöd och engagemang på stadsledningskontoret har börjat ge positiva effekter för invånarna. Det handlar bland annat om att barnen på förskolan har bättre möjlighet att välja aktiviteter utan att påverkas av stereotyper, bättre arbetsmiljö för både flickor och pojkar i skolan och åtgärder för ökad trygghet i stadens parkeringshus. </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11</a:t>
            </a:fld>
            <a:endParaRPr lang="sv-SE"/>
          </a:p>
        </p:txBody>
      </p:sp>
    </p:spTree>
    <p:extLst>
      <p:ext uri="{BB962C8B-B14F-4D97-AF65-F5344CB8AC3E}">
        <p14:creationId xmlns:p14="http://schemas.microsoft.com/office/powerpoint/2010/main" val="182057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Stina</a:t>
            </a:r>
            <a:endParaRPr lang="sv-SE" u="sng"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182057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Exempel: - </a:t>
            </a:r>
            <a:r>
              <a:rPr lang="sv-SE" sz="1200" kern="1200" dirty="0" smtClean="0">
                <a:solidFill>
                  <a:schemeClr val="tx1"/>
                </a:solidFill>
                <a:effectLst/>
                <a:latin typeface="+mn-lt"/>
                <a:ea typeface="+mn-ea"/>
                <a:cs typeface="+mn-cs"/>
              </a:rPr>
              <a:t>frågorna som ställs vid vårdbesöket tenderar att skilja sig mellan könen. Exempelvis tillfrågas kvinnor i större utsträckning än män om sin sociala situation, medan frågor om droger och alkohol i högre grad riktas till män. Därav finns risker att missa riskbruk hos kvinnor och missa depression hos män. </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13</a:t>
            </a:fld>
            <a:endParaRPr lang="sv-SE"/>
          </a:p>
        </p:txBody>
      </p:sp>
    </p:spTree>
    <p:extLst>
      <p:ext uri="{BB962C8B-B14F-4D97-AF65-F5344CB8AC3E}">
        <p14:creationId xmlns:p14="http://schemas.microsoft.com/office/powerpoint/2010/main" val="310887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Projekt</a:t>
            </a:r>
            <a:r>
              <a:rPr lang="sv-SE" sz="1200" kern="1200" baseline="0" dirty="0" smtClean="0">
                <a:solidFill>
                  <a:schemeClr val="tx1"/>
                </a:solidFill>
                <a:effectLst/>
                <a:latin typeface="+mn-lt"/>
                <a:ea typeface="+mn-ea"/>
                <a:cs typeface="+mn-cs"/>
              </a:rPr>
              <a:t> Jämt sjukskriven med syfte att g</a:t>
            </a:r>
            <a:r>
              <a:rPr lang="sv-SE" sz="1200" dirty="0" smtClean="0"/>
              <a:t>öra sjukskrivningsprocessen rätt, lagom och säker</a:t>
            </a:r>
          </a:p>
          <a:p>
            <a:r>
              <a:rPr lang="sv-SE" sz="1200" kern="1200" baseline="0" dirty="0" smtClean="0">
                <a:solidFill>
                  <a:schemeClr val="tx1"/>
                </a:solidFill>
                <a:effectLst/>
                <a:latin typeface="+mn-lt"/>
                <a:ea typeface="+mn-ea"/>
                <a:cs typeface="+mn-cs"/>
              </a:rPr>
              <a:t>på </a:t>
            </a:r>
            <a:r>
              <a:rPr lang="sv-SE" sz="1200" kern="1200" dirty="0" smtClean="0">
                <a:solidFill>
                  <a:schemeClr val="tx1"/>
                </a:solidFill>
                <a:effectLst/>
                <a:latin typeface="+mn-lt"/>
                <a:ea typeface="+mn-ea"/>
                <a:cs typeface="+mn-cs"/>
              </a:rPr>
              <a:t>tre vårdcentraler: Handens vårdcentral i Haninge, Kolmårdens vårdcentral och Skurups vårdcentral, samt Landstingshälsan i Värmland</a:t>
            </a:r>
          </a:p>
          <a:p>
            <a:r>
              <a:rPr lang="sv-SE" sz="1200" b="1" kern="1200" dirty="0" smtClean="0">
                <a:solidFill>
                  <a:schemeClr val="tx1"/>
                </a:solidFill>
                <a:effectLst/>
                <a:latin typeface="+mn-lt"/>
                <a:ea typeface="+mn-ea"/>
                <a:cs typeface="+mn-cs"/>
              </a:rPr>
              <a:t>Trappa</a:t>
            </a:r>
            <a:r>
              <a:rPr lang="sv-SE" sz="1200" kern="1200" dirty="0" smtClean="0">
                <a:solidFill>
                  <a:schemeClr val="tx1"/>
                </a:solidFill>
                <a:effectLst/>
                <a:latin typeface="+mn-lt"/>
                <a:ea typeface="+mn-ea"/>
                <a:cs typeface="+mn-cs"/>
              </a:rPr>
              <a:t>: För att angripa problemet följdes </a:t>
            </a:r>
            <a:r>
              <a:rPr lang="sv-SE" sz="1200" kern="1200" dirty="0" err="1" smtClean="0">
                <a:solidFill>
                  <a:schemeClr val="tx1"/>
                </a:solidFill>
                <a:effectLst/>
                <a:latin typeface="+mn-lt"/>
                <a:ea typeface="+mn-ea"/>
                <a:cs typeface="+mn-cs"/>
              </a:rPr>
              <a:t>JämStöds</a:t>
            </a:r>
            <a:r>
              <a:rPr lang="sv-SE" sz="1200" kern="1200" dirty="0" smtClean="0">
                <a:solidFill>
                  <a:schemeClr val="tx1"/>
                </a:solidFill>
                <a:effectLst/>
                <a:latin typeface="+mn-lt"/>
                <a:ea typeface="+mn-ea"/>
                <a:cs typeface="+mn-cs"/>
              </a:rPr>
              <a:t> arbetsgång för jämställdhetsintegrering som är ett verktyg där stegen mot jämställdhet i verksamheten beskrivs. I arbetsgången som beskrivs i form av en trappa ingår 8 trappsteg som symboliserar vägen mot en hållbar jämställdhetsintegrering. Processen startar med grundläggande förståelse där syftet är att bygga kunskap kring ämnet jämställdhet. Nästa steg handlar om att undersöka förutsättningarna och nyttan med jämställdhetsintegration samt viljan i organisationen att arbeta med sådana frågor. Trappsteg tre benämns planera och organisera vilket innebär verksamheten bygger målsättningar med jämställdhetsintegrering. Trappsteg fyra till sex är sammankopplade och handlar om att inventera, kartlägga och analysera verksamheten. Här görs ett grundligt arbete för att ta reda på vad som behöver förändras. Utifrån detta formuleras åtgärder och mål. Det sjunde trappsteget symboliserar genomförandet av åtgärder och implementering av förändringar. Det åttonde och sista steget är uppföljning och förbättring. </a:t>
            </a:r>
          </a:p>
          <a:p>
            <a:r>
              <a:rPr lang="sv-SE" dirty="0" smtClean="0"/>
              <a:t>[synka med Verktygslådan]</a:t>
            </a:r>
          </a:p>
          <a:p>
            <a:r>
              <a:rPr lang="sv-SE" dirty="0" smtClean="0"/>
              <a:t>Utbildning, kartläggning,</a:t>
            </a:r>
            <a:r>
              <a:rPr lang="sv-SE" baseline="0" dirty="0" smtClean="0"/>
              <a:t> analys</a:t>
            </a:r>
          </a:p>
          <a:p>
            <a:r>
              <a:rPr lang="sv-SE" sz="1200" b="1" kern="1200" dirty="0" smtClean="0">
                <a:solidFill>
                  <a:schemeClr val="tx1"/>
                </a:solidFill>
                <a:effectLst/>
                <a:latin typeface="+mn-lt"/>
                <a:ea typeface="+mn-ea"/>
                <a:cs typeface="+mn-cs"/>
              </a:rPr>
              <a:t>Genushanden</a:t>
            </a:r>
            <a:r>
              <a:rPr lang="sv-SE" sz="1200" kern="1200" dirty="0" smtClean="0">
                <a:solidFill>
                  <a:schemeClr val="tx1"/>
                </a:solidFill>
                <a:effectLst/>
                <a:latin typeface="+mn-lt"/>
                <a:ea typeface="+mn-ea"/>
                <a:cs typeface="+mn-cs"/>
              </a:rPr>
              <a:t>: Skurups vårdcentral utformade Genushanden som är en sammanfattning av riskmomenten i sjukskrivningsprocessen. Den åskådliggör några problemställningar som är lämpliga att ta ställning till vid varje sjukskrivning och uppmanar vårdgivaren att tänka tvärtom. Tvärtomfrågan infördes sedan på flera av vårdcentralerna som ett sätt att belysa föreställningar om könen som kan leda till </a:t>
            </a:r>
            <a:r>
              <a:rPr lang="sv-SE" sz="1200" kern="1200" dirty="0" err="1" smtClean="0">
                <a:solidFill>
                  <a:schemeClr val="tx1"/>
                </a:solidFill>
                <a:effectLst/>
                <a:latin typeface="+mn-lt"/>
                <a:ea typeface="+mn-ea"/>
                <a:cs typeface="+mn-cs"/>
              </a:rPr>
              <a:t>ojämställd</a:t>
            </a:r>
            <a:r>
              <a:rPr lang="sv-SE" sz="1200" kern="1200" dirty="0" smtClean="0">
                <a:solidFill>
                  <a:schemeClr val="tx1"/>
                </a:solidFill>
                <a:effectLst/>
                <a:latin typeface="+mn-lt"/>
                <a:ea typeface="+mn-ea"/>
                <a:cs typeface="+mn-cs"/>
              </a:rPr>
              <a:t> sjukskrivning. Frågan man ställer sig är: Hade behandlande personal och övrig resursteamspersonal gjort annorlunda om patienten hade varit av annat kön? </a:t>
            </a:r>
            <a:endParaRPr lang="sv-SE" dirty="0" smtClean="0"/>
          </a:p>
          <a:p>
            <a:r>
              <a:rPr lang="sv-SE" dirty="0" smtClean="0"/>
              <a:t>Tumme: familjesituation. Pekfinger: Våld.</a:t>
            </a:r>
            <a:r>
              <a:rPr lang="sv-SE" baseline="0" dirty="0" smtClean="0"/>
              <a:t> Långfinger: fysiskt/psykiskt. Ringfinger: Riskbruk. Lillfinger: rehabiliteringsplan. Tänk tvärtom!</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14</a:t>
            </a:fld>
            <a:endParaRPr lang="sv-SE"/>
          </a:p>
        </p:txBody>
      </p:sp>
    </p:spTree>
    <p:extLst>
      <p:ext uri="{BB962C8B-B14F-4D97-AF65-F5344CB8AC3E}">
        <p14:creationId xmlns:p14="http://schemas.microsoft.com/office/powerpoint/2010/main" val="426909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På Handens vårdcentral har antalet sjukskrivna kvinnor i november 2009 minskat med 32 procent jämfört med föregående år, det var en minskning från 200 till 136 kvinnor. Minskningen för män var 22,5 procent. Sjukskrivningarnas genomsnittliga längd för kvinnor påverkades inte.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Medvetenheten om genusperspektivet har ökat och därmed har frågorna till män respektive kvinnor förändrats. Vårdcentralen har standardiserat frågorna vid patientbesöken för att säkerställa att samtliga patienter blir tillfrågade om våld, alkoholkonsumtion samt arbets- och familjesituation.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15</a:t>
            </a:fld>
            <a:endParaRPr lang="sv-SE"/>
          </a:p>
        </p:txBody>
      </p:sp>
    </p:spTree>
    <p:extLst>
      <p:ext uri="{BB962C8B-B14F-4D97-AF65-F5344CB8AC3E}">
        <p14:creationId xmlns:p14="http://schemas.microsoft.com/office/powerpoint/2010/main" val="16783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Malin</a:t>
            </a:r>
            <a:endParaRPr lang="sv-SE" u="sng"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16</a:t>
            </a:fld>
            <a:endParaRPr lang="sv-SE"/>
          </a:p>
        </p:txBody>
      </p:sp>
    </p:spTree>
    <p:extLst>
      <p:ext uri="{BB962C8B-B14F-4D97-AF65-F5344CB8AC3E}">
        <p14:creationId xmlns:p14="http://schemas.microsoft.com/office/powerpoint/2010/main" val="182057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 de halländska kommunerna liksom resten av Sveriges kommuner har pojkar sämre måluppfyllelse än flickor. Generellt sett har flickor högre betyg i alla ämnen utom i idrott. Det är också fler flickor än pojkar som får godkända betyg i alla ämnen i årskurs nio och färre pojkar som blir behöriga till gymnasieskolan. Mönstret är detsamma för kommunerna i Halland. I tabellen nedan ser vi skillnaderna i meritvärde mellan pojkar och flickor i några av de halländska kommunerna. </a:t>
            </a:r>
          </a:p>
          <a:p>
            <a:r>
              <a:rPr lang="sv-SE" sz="1200" kern="1200" dirty="0" smtClean="0">
                <a:solidFill>
                  <a:schemeClr val="tx1"/>
                </a:solidFill>
                <a:effectLst/>
                <a:latin typeface="+mn-lt"/>
                <a:ea typeface="+mn-ea"/>
                <a:cs typeface="+mn-cs"/>
              </a:rPr>
              <a:t>Ansatser för att öka jämställdheten i skolan har påbörjats i många kommuner, inte minst i Halmstad som har arbetat aktivt med projektet Alltjämt Halmstad, som har fokuserat på att ge pedagoger och personal inom skolan kunskap och ökad medvetenhet om genus.</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Här lyfter vi dock ett projekt från Gnesta, som väckt uppmärksamhet och intresse för sina goda och tydliga resultat</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17</a:t>
            </a:fld>
            <a:endParaRPr lang="sv-SE"/>
          </a:p>
        </p:txBody>
      </p:sp>
    </p:spTree>
    <p:extLst>
      <p:ext uri="{BB962C8B-B14F-4D97-AF65-F5344CB8AC3E}">
        <p14:creationId xmlns:p14="http://schemas.microsoft.com/office/powerpoint/2010/main" val="107459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I Gnesta kommun påbörjade man 2009 ett projekt för att höja pojkars måluppfyllelse. </a:t>
            </a:r>
          </a:p>
          <a:p>
            <a:r>
              <a:rPr lang="sv-SE" sz="1200" kern="1200" dirty="0" smtClean="0">
                <a:solidFill>
                  <a:schemeClr val="tx1"/>
                </a:solidFill>
                <a:effectLst/>
                <a:latin typeface="+mn-lt"/>
                <a:ea typeface="+mn-ea"/>
                <a:cs typeface="+mn-cs"/>
              </a:rPr>
              <a:t>en 6-9 skola, Frejaskolan</a:t>
            </a:r>
          </a:p>
          <a:p>
            <a:r>
              <a:rPr lang="sv-SE" sz="1200" kern="1200" dirty="0" smtClean="0">
                <a:solidFill>
                  <a:schemeClr val="tx1"/>
                </a:solidFill>
                <a:effectLst/>
                <a:latin typeface="+mn-lt"/>
                <a:ea typeface="+mn-ea"/>
                <a:cs typeface="+mn-cs"/>
              </a:rPr>
              <a:t>Strategin i Gnesta har varit att höja kompetensnivån och starta samtal och förståelse kring jämställdhetsfrågan och kring normer och förväntningar kopplat till genus.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utbildning i genus, normer och makt </a:t>
            </a:r>
            <a:r>
              <a:rPr lang="sv-SE" sz="1200" kern="1200" dirty="0" smtClean="0">
                <a:solidFill>
                  <a:schemeClr val="tx1"/>
                </a:solidFill>
                <a:effectLst/>
                <a:latin typeface="+mn-lt"/>
                <a:ea typeface="+mn-ea"/>
                <a:cs typeface="+mn-cs"/>
              </a:rPr>
              <a:t>- Både politiker, chefer och personalen Förståelsen för genus och jämställdhet är grunden. Avgörande att ha inspirerande föreläsare som ger en tankeställare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jämställdhetsstrateg</a:t>
            </a:r>
            <a:r>
              <a:rPr lang="sv-SE" sz="1200" b="1" kern="1200" baseline="0" dirty="0" smtClean="0">
                <a:solidFill>
                  <a:schemeClr val="tx1"/>
                </a:solidFill>
                <a:effectLst/>
                <a:latin typeface="+mn-lt"/>
                <a:ea typeface="+mn-ea"/>
                <a:cs typeface="+mn-cs"/>
              </a:rPr>
              <a:t> - </a:t>
            </a:r>
            <a:r>
              <a:rPr lang="sv-SE" sz="1200" kern="1200" dirty="0" smtClean="0">
                <a:solidFill>
                  <a:schemeClr val="tx1"/>
                </a:solidFill>
                <a:effectLst/>
                <a:latin typeface="+mn-lt"/>
                <a:ea typeface="+mn-ea"/>
                <a:cs typeface="+mn-cs"/>
              </a:rPr>
              <a:t>cheferna i respektive verksamhet leder processen, med handledning av en jämställdhetsstrateg.</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könsuppdelad kartläggning/statistik  - </a:t>
            </a:r>
            <a:r>
              <a:rPr lang="sv-SE" sz="1200" kern="1200" dirty="0" smtClean="0">
                <a:solidFill>
                  <a:schemeClr val="tx1"/>
                </a:solidFill>
                <a:effectLst/>
                <a:latin typeface="+mn-lt"/>
                <a:ea typeface="+mn-ea"/>
                <a:cs typeface="+mn-cs"/>
              </a:rPr>
              <a:t>har varit både en utgångspunkt och en styrka.</a:t>
            </a:r>
          </a:p>
          <a:p>
            <a:r>
              <a:rPr lang="sv-SE" sz="1200" b="1" kern="1200" dirty="0" smtClean="0">
                <a:solidFill>
                  <a:schemeClr val="tx1"/>
                </a:solidFill>
                <a:effectLst/>
                <a:latin typeface="+mn-lt"/>
                <a:ea typeface="+mn-ea"/>
                <a:cs typeface="+mn-cs"/>
              </a:rPr>
              <a:t>normkritiskt arbete med eleverna - </a:t>
            </a:r>
            <a:r>
              <a:rPr lang="sv-SE" sz="1200" kern="1200" dirty="0" smtClean="0">
                <a:solidFill>
                  <a:schemeClr val="tx1"/>
                </a:solidFill>
                <a:effectLst/>
                <a:latin typeface="+mn-lt"/>
                <a:ea typeface="+mn-ea"/>
                <a:cs typeface="+mn-cs"/>
              </a:rPr>
              <a:t>genom både utbildning och workshops, sex- och samlevnadsundervisning har integrerats med andra ämnen </a:t>
            </a:r>
            <a:br>
              <a:rPr lang="sv-SE" sz="1200" kern="1200" dirty="0" smtClean="0">
                <a:solidFill>
                  <a:schemeClr val="tx1"/>
                </a:solidFill>
                <a:effectLst/>
                <a:latin typeface="+mn-lt"/>
                <a:ea typeface="+mn-ea"/>
                <a:cs typeface="+mn-cs"/>
              </a:rPr>
            </a:br>
            <a:r>
              <a:rPr lang="sv-SE" sz="1200" b="1" kern="1200" dirty="0" smtClean="0">
                <a:solidFill>
                  <a:schemeClr val="tx1"/>
                </a:solidFill>
                <a:effectLst/>
                <a:latin typeface="+mn-lt"/>
                <a:ea typeface="+mn-ea"/>
                <a:cs typeface="+mn-cs"/>
              </a:rPr>
              <a:t>nolltolerans för bråk och kränkningar</a:t>
            </a:r>
            <a:r>
              <a:rPr lang="sv-SE" sz="1200" kern="1200" dirty="0" smtClean="0">
                <a:solidFill>
                  <a:schemeClr val="tx1"/>
                </a:solidFill>
                <a:effectLst/>
                <a:latin typeface="+mn-lt"/>
                <a:ea typeface="+mn-ea"/>
                <a:cs typeface="+mn-cs"/>
              </a:rPr>
              <a:t>, där även det som brukar kallas för ”på skoj”- bråk har inkluderats. </a:t>
            </a:r>
          </a:p>
          <a:p>
            <a:r>
              <a:rPr lang="sv-SE" sz="1200" kern="1200" dirty="0" smtClean="0">
                <a:solidFill>
                  <a:schemeClr val="tx1"/>
                </a:solidFill>
                <a:effectLst/>
                <a:latin typeface="+mn-lt"/>
                <a:ea typeface="+mn-ea"/>
                <a:cs typeface="+mn-cs"/>
              </a:rPr>
              <a:t>Totalt kostade projektet i Gnesta cirka 500 000 kronor. Den största kostnaden var föreläsningar. den största delen av arbetet och insatserna sker inom ramen för lärarnas ordinarie arbete. </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18</a:t>
            </a:fld>
            <a:endParaRPr lang="sv-SE"/>
          </a:p>
        </p:txBody>
      </p:sp>
    </p:spTree>
    <p:extLst>
      <p:ext uri="{BB962C8B-B14F-4D97-AF65-F5344CB8AC3E}">
        <p14:creationId xmlns:p14="http://schemas.microsoft.com/office/powerpoint/2010/main" val="29878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Projektet i Gnesta var lyckat. Pojkarna på Frejaskolan låg tidigare under rikssnittet i antalet elever som uppfyllde målen i alla ämnen när de slutade nian. 2012 nådde 80 % av pojkarna målen i alla ämnen när de slutade nian, vilket är </a:t>
            </a:r>
            <a:r>
              <a:rPr lang="sv-SE" sz="1200" b="1" kern="1200" dirty="0" smtClean="0">
                <a:solidFill>
                  <a:schemeClr val="tx1"/>
                </a:solidFill>
                <a:effectLst/>
                <a:latin typeface="+mn-lt"/>
                <a:ea typeface="+mn-ea"/>
                <a:cs typeface="+mn-cs"/>
              </a:rPr>
              <a:t>lika högt som för flickorna och över rikssnittet</a:t>
            </a:r>
            <a:r>
              <a:rPr lang="sv-SE" sz="1200" kern="1200" dirty="0" smtClean="0">
                <a:solidFill>
                  <a:schemeClr val="tx1"/>
                </a:solidFill>
                <a:effectLst/>
                <a:latin typeface="+mn-lt"/>
                <a:ea typeface="+mn-ea"/>
                <a:cs typeface="+mn-cs"/>
              </a:rPr>
              <a:t>. (jämställ.nu, 2013)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Dessutom rapporterades det att 2013 hade gymnasieeleverna som kom från Frejaskolan bäst betyg i länet – så resultatet har även hållit på längre sikt. </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19</a:t>
            </a:fld>
            <a:endParaRPr lang="sv-SE"/>
          </a:p>
        </p:txBody>
      </p:sp>
    </p:spTree>
    <p:extLst>
      <p:ext uri="{BB962C8B-B14F-4D97-AF65-F5344CB8AC3E}">
        <p14:creationId xmlns:p14="http://schemas.microsoft.com/office/powerpoint/2010/main" val="397063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u="sng" dirty="0" smtClean="0"/>
              <a:t>Alla</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Alla går upp och presenterar sig själva, var de jobbar och vilken roll de har i projektet </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a:t>
            </a:fld>
            <a:endParaRPr lang="sv-SE"/>
          </a:p>
        </p:txBody>
      </p:sp>
    </p:spTree>
    <p:extLst>
      <p:ext uri="{BB962C8B-B14F-4D97-AF65-F5344CB8AC3E}">
        <p14:creationId xmlns:p14="http://schemas.microsoft.com/office/powerpoint/2010/main" val="270307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Malin</a:t>
            </a:r>
            <a:endParaRPr lang="sv-SE" u="sng"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20</a:t>
            </a:fld>
            <a:endParaRPr lang="sv-SE"/>
          </a:p>
        </p:txBody>
      </p:sp>
    </p:spTree>
    <p:extLst>
      <p:ext uri="{BB962C8B-B14F-4D97-AF65-F5344CB8AC3E}">
        <p14:creationId xmlns:p14="http://schemas.microsoft.com/office/powerpoint/2010/main" val="182057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smtClean="0"/>
              <a:t>Könssegregerad verksamhet</a:t>
            </a:r>
          </a:p>
          <a:p>
            <a:r>
              <a:rPr lang="sv-SE" dirty="0" smtClean="0"/>
              <a:t>Mer än 2/3 av besökarna till </a:t>
            </a:r>
            <a:r>
              <a:rPr lang="sv-SE" dirty="0" err="1" smtClean="0"/>
              <a:t>Funkabo</a:t>
            </a:r>
            <a:r>
              <a:rPr lang="sv-SE" dirty="0" smtClean="0"/>
              <a:t> var pojkar</a:t>
            </a:r>
          </a:p>
          <a:p>
            <a:r>
              <a:rPr lang="sv-SE" dirty="0" smtClean="0"/>
              <a:t>Killar använde mest biljardbord, tv-spel, pingis – fysiskt aktiva</a:t>
            </a:r>
          </a:p>
          <a:p>
            <a:r>
              <a:rPr lang="sv-SE" dirty="0" smtClean="0"/>
              <a:t>Tjejer spelade mest sällskapsspel – socialt samspel</a:t>
            </a:r>
          </a:p>
          <a:p>
            <a:r>
              <a:rPr lang="sv-SE" dirty="0" smtClean="0"/>
              <a:t>Killar </a:t>
            </a:r>
            <a:r>
              <a:rPr lang="sv-SE" dirty="0" err="1" smtClean="0"/>
              <a:t>spontanbesöker</a:t>
            </a:r>
            <a:r>
              <a:rPr lang="sv-SE" dirty="0" smtClean="0"/>
              <a:t>/Tjejer kommer till riktade aktiviteter</a:t>
            </a:r>
          </a:p>
          <a:p>
            <a:r>
              <a:rPr lang="sv-SE" dirty="0" smtClean="0"/>
              <a:t>Matlagning/Bakning/Film var en könsneutral aktivitet</a:t>
            </a:r>
          </a:p>
          <a:p>
            <a:pPr marL="0" indent="0">
              <a:buNone/>
            </a:pPr>
            <a:endParaRPr lang="sv-SE" dirty="0" smtClean="0"/>
          </a:p>
          <a:p>
            <a:pPr marL="0" indent="0">
              <a:buNone/>
            </a:pPr>
            <a:r>
              <a:rPr lang="sv-SE" b="1" dirty="0" smtClean="0"/>
              <a:t>”Bus och stök”</a:t>
            </a:r>
          </a:p>
          <a:p>
            <a:r>
              <a:rPr lang="sv-SE" dirty="0" smtClean="0"/>
              <a:t>Upplevelse av otrygghet (arbetsmiljö)</a:t>
            </a:r>
          </a:p>
          <a:p>
            <a:r>
              <a:rPr lang="sv-SE" dirty="0" smtClean="0"/>
              <a:t>Häng och gängkultur</a:t>
            </a:r>
          </a:p>
          <a:p>
            <a:r>
              <a:rPr lang="sv-SE" dirty="0" smtClean="0"/>
              <a:t>Sunkig miljö</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21</a:t>
            </a:fld>
            <a:endParaRPr lang="sv-SE"/>
          </a:p>
        </p:txBody>
      </p:sp>
    </p:spTree>
    <p:extLst>
      <p:ext uri="{BB962C8B-B14F-4D97-AF65-F5344CB8AC3E}">
        <p14:creationId xmlns:p14="http://schemas.microsoft.com/office/powerpoint/2010/main" val="279675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Entrén flyttades och målades röd för att skapa en välkomnande känsla och speglarna som tidigare mötte besökarna när de steg in plockades ned för att minska känslan av exponering. Vidare målades väggarna i ljusa, könsneutrala färger och det satsades på fler fönster – både i väggar och i dörrar för att skapa ljus och trygghet i att bli sedd.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Mitten av lokalen gjordes om till ett öppet sällskapsrum med en kafédel varifrån personalen kan ha uppsikt över så gott som hela fritidsgården - mörka hörn som tidigare kunde upplevas som otrygga har eliminerats. Fritidsledarna menar också att en öppen planlösning inbjuder till fler naturliga möten.</a:t>
            </a:r>
          </a:p>
          <a:p>
            <a:r>
              <a:rPr lang="sv-SE" sz="1200" kern="1200" dirty="0" smtClean="0">
                <a:solidFill>
                  <a:schemeClr val="tx1"/>
                </a:solidFill>
                <a:effectLst/>
                <a:latin typeface="+mn-lt"/>
                <a:ea typeface="+mn-ea"/>
                <a:cs typeface="+mn-cs"/>
              </a:rPr>
              <a:t>Intresset för bakning var lika stort hos båda könen och därför byggdes köket ut för att rymma fler och där finns nu även plats för umgänge. Biljardbordet som tidigare upptog en stor yta plockades bort och istället skapades ett </a:t>
            </a:r>
            <a:r>
              <a:rPr lang="sv-SE" sz="1200" kern="1200" dirty="0" err="1" smtClean="0">
                <a:solidFill>
                  <a:schemeClr val="tx1"/>
                </a:solidFill>
                <a:effectLst/>
                <a:latin typeface="+mn-lt"/>
                <a:ea typeface="+mn-ea"/>
                <a:cs typeface="+mn-cs"/>
              </a:rPr>
              <a:t>filmrum</a:t>
            </a:r>
            <a:r>
              <a:rPr lang="sv-SE" sz="1200" kern="1200" dirty="0" smtClean="0">
                <a:solidFill>
                  <a:schemeClr val="tx1"/>
                </a:solidFill>
                <a:effectLst/>
                <a:latin typeface="+mn-lt"/>
                <a:ea typeface="+mn-ea"/>
                <a:cs typeface="+mn-cs"/>
              </a:rPr>
              <a:t> där både film och tv-spelande erbjuds. Utbudet av tv-spel har utökats mot tidigare för att matcha fler individers intressen.  Vidare togs bordtennisrummet bort och gjordes om till ett aktivitetsrum där flera aktiviteter kan utövas som till exempel dans och drama, men pingisbordet finns kvar för att fällas upp när man vill.</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22</a:t>
            </a:fld>
            <a:endParaRPr lang="sv-SE"/>
          </a:p>
        </p:txBody>
      </p:sp>
    </p:spTree>
    <p:extLst>
      <p:ext uri="{BB962C8B-B14F-4D97-AF65-F5344CB8AC3E}">
        <p14:creationId xmlns:p14="http://schemas.microsoft.com/office/powerpoint/2010/main" val="2268108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Målet att öka andelen flickor som besökare på </a:t>
            </a:r>
            <a:r>
              <a:rPr lang="sv-SE" sz="1200" kern="1200" dirty="0" err="1" smtClean="0">
                <a:solidFill>
                  <a:schemeClr val="tx1"/>
                </a:solidFill>
                <a:effectLst/>
                <a:latin typeface="+mn-lt"/>
                <a:ea typeface="+mn-ea"/>
                <a:cs typeface="+mn-cs"/>
              </a:rPr>
              <a:t>Funkabo</a:t>
            </a:r>
            <a:r>
              <a:rPr lang="sv-SE" sz="1200" kern="1200" dirty="0" smtClean="0">
                <a:solidFill>
                  <a:schemeClr val="tx1"/>
                </a:solidFill>
                <a:effectLst/>
                <a:latin typeface="+mn-lt"/>
                <a:ea typeface="+mn-ea"/>
                <a:cs typeface="+mn-cs"/>
              </a:rPr>
              <a:t> fritidsgård till minst 40 procent nåddes under 2013. Idag, omkring ett år efter att </a:t>
            </a:r>
            <a:r>
              <a:rPr lang="sv-SE" sz="1200" kern="1200" dirty="0" err="1" smtClean="0">
                <a:solidFill>
                  <a:schemeClr val="tx1"/>
                </a:solidFill>
                <a:effectLst/>
                <a:latin typeface="+mn-lt"/>
                <a:ea typeface="+mn-ea"/>
                <a:cs typeface="+mn-cs"/>
              </a:rPr>
              <a:t>Funkabo</a:t>
            </a:r>
            <a:r>
              <a:rPr lang="sv-SE" sz="1200" kern="1200" dirty="0" smtClean="0">
                <a:solidFill>
                  <a:schemeClr val="tx1"/>
                </a:solidFill>
                <a:effectLst/>
                <a:latin typeface="+mn-lt"/>
                <a:ea typeface="+mn-ea"/>
                <a:cs typeface="+mn-cs"/>
              </a:rPr>
              <a:t> fritidsgård blivit genussmart är 43 procent av besökarna flickor och dessutom har antalet besökare totalt sett ökat från 4000 till hela 9000 besökare efter ombyggnaden.</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23</a:t>
            </a:fld>
            <a:endParaRPr lang="sv-SE"/>
          </a:p>
        </p:txBody>
      </p:sp>
    </p:spTree>
    <p:extLst>
      <p:ext uri="{BB962C8B-B14F-4D97-AF65-F5344CB8AC3E}">
        <p14:creationId xmlns:p14="http://schemas.microsoft.com/office/powerpoint/2010/main" val="4057972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TID FINNS:</a:t>
            </a:r>
            <a:r>
              <a:rPr lang="sv-SE" sz="1200" kern="1200" baseline="0" dirty="0" smtClean="0">
                <a:solidFill>
                  <a:schemeClr val="tx1"/>
                </a:solidFill>
                <a:effectLst/>
                <a:latin typeface="+mn-lt"/>
                <a:ea typeface="+mn-ea"/>
                <a:cs typeface="+mn-cs"/>
              </a:rPr>
              <a:t> engagera publiken, fråga efter framgångsfaktorer.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Från de goda exempel som har studerats framträder ett antal framgångsfaktorer. Framgångsfaktorerna är i stort gemensamma i alla projekt</a:t>
            </a:r>
            <a:r>
              <a:rPr lang="sv-SE" sz="1200" kern="1200" baseline="0" dirty="0" smtClean="0">
                <a:solidFill>
                  <a:schemeClr val="tx1"/>
                </a:solidFill>
                <a:effectLst/>
                <a:latin typeface="+mn-lt"/>
                <a:ea typeface="+mn-ea"/>
                <a:cs typeface="+mn-cs"/>
              </a:rPr>
              <a:t> + samverkar. </a:t>
            </a:r>
            <a:r>
              <a:rPr lang="sv-SE" sz="1200" kern="1200" dirty="0" smtClean="0">
                <a:solidFill>
                  <a:schemeClr val="tx1"/>
                </a:solidFill>
                <a:effectLst/>
                <a:latin typeface="+mn-lt"/>
                <a:ea typeface="+mn-ea"/>
                <a:cs typeface="+mn-cs"/>
              </a:rPr>
              <a:t>Dessa kan vara nycklar till framgång i olika projekt för ett mer jämställt bemötande. För varje ny satsning på ökad jämställdhet i offentlig sektor bör dessa framgångsfaktorer beaktas och så många som möjligt av dem användas i arbetet.</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Förankring, stöd och engagemang hos personalen</a:t>
            </a:r>
          </a:p>
          <a:p>
            <a:pPr lvl="0"/>
            <a:r>
              <a:rPr lang="sv-SE" sz="1200" kern="1200" dirty="0" smtClean="0">
                <a:solidFill>
                  <a:schemeClr val="tx1"/>
                </a:solidFill>
                <a:effectLst/>
                <a:latin typeface="+mn-lt"/>
                <a:ea typeface="+mn-ea"/>
                <a:cs typeface="+mn-cs"/>
              </a:rPr>
              <a:t>Förankring, stöd och engagemang hos ledningen (politisk och tjänstemannaledning)</a:t>
            </a:r>
          </a:p>
          <a:p>
            <a:pPr lvl="0"/>
            <a:r>
              <a:rPr lang="sv-SE" sz="1200" b="1" kern="1200" dirty="0" smtClean="0">
                <a:solidFill>
                  <a:schemeClr val="tx1"/>
                </a:solidFill>
                <a:effectLst/>
                <a:latin typeface="+mn-lt"/>
                <a:ea typeface="+mn-ea"/>
                <a:cs typeface="+mn-cs"/>
              </a:rPr>
              <a:t>Utbilda</a:t>
            </a:r>
            <a:r>
              <a:rPr lang="sv-SE" sz="1200" kern="1200" dirty="0" smtClean="0">
                <a:solidFill>
                  <a:schemeClr val="tx1"/>
                </a:solidFill>
                <a:effectLst/>
                <a:latin typeface="+mn-lt"/>
                <a:ea typeface="+mn-ea"/>
                <a:cs typeface="+mn-cs"/>
              </a:rPr>
              <a:t> personal och ledning, väcka intresse och uppmuntra diskussion – regelbundet!</a:t>
            </a:r>
          </a:p>
          <a:p>
            <a:pPr lvl="0"/>
            <a:r>
              <a:rPr lang="sv-SE" sz="1200" b="1" kern="1200" dirty="0" smtClean="0">
                <a:solidFill>
                  <a:schemeClr val="tx1"/>
                </a:solidFill>
                <a:effectLst/>
                <a:latin typeface="+mn-lt"/>
                <a:ea typeface="+mn-ea"/>
                <a:cs typeface="+mn-cs"/>
              </a:rPr>
              <a:t>Könsuppdelad statistik</a:t>
            </a:r>
            <a:r>
              <a:rPr lang="sv-SE" sz="1200" kern="1200" dirty="0" smtClean="0">
                <a:solidFill>
                  <a:schemeClr val="tx1"/>
                </a:solidFill>
                <a:effectLst/>
                <a:latin typeface="+mn-lt"/>
                <a:ea typeface="+mn-ea"/>
                <a:cs typeface="+mn-cs"/>
              </a:rPr>
              <a:t>, både för att visa på nuläget och för att uppnå synbara resultat</a:t>
            </a:r>
          </a:p>
          <a:p>
            <a:pPr lvl="0"/>
            <a:r>
              <a:rPr lang="sv-SE" sz="1200" kern="1200" dirty="0" smtClean="0">
                <a:solidFill>
                  <a:schemeClr val="tx1"/>
                </a:solidFill>
                <a:effectLst/>
                <a:latin typeface="+mn-lt"/>
                <a:ea typeface="+mn-ea"/>
                <a:cs typeface="+mn-cs"/>
              </a:rPr>
              <a:t>Undersöka och utgå ifrån </a:t>
            </a:r>
            <a:r>
              <a:rPr lang="sv-SE" sz="1200" b="1" kern="1200" dirty="0" smtClean="0">
                <a:solidFill>
                  <a:schemeClr val="tx1"/>
                </a:solidFill>
                <a:effectLst/>
                <a:latin typeface="+mn-lt"/>
                <a:ea typeface="+mn-ea"/>
                <a:cs typeface="+mn-cs"/>
              </a:rPr>
              <a:t>den egna verksamheten</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Inkludera frågan i </a:t>
            </a:r>
            <a:r>
              <a:rPr lang="sv-SE" sz="1200" b="1" kern="1200" dirty="0" smtClean="0">
                <a:solidFill>
                  <a:schemeClr val="tx1"/>
                </a:solidFill>
                <a:effectLst/>
                <a:latin typeface="+mn-lt"/>
                <a:ea typeface="+mn-ea"/>
                <a:cs typeface="+mn-cs"/>
              </a:rPr>
              <a:t>styrsystemet</a:t>
            </a:r>
            <a:r>
              <a:rPr lang="sv-SE" sz="1200" kern="1200" dirty="0" smtClean="0">
                <a:solidFill>
                  <a:schemeClr val="tx1"/>
                </a:solidFill>
                <a:effectLst/>
                <a:latin typeface="+mn-lt"/>
                <a:ea typeface="+mn-ea"/>
                <a:cs typeface="+mn-cs"/>
              </a:rPr>
              <a:t>, så att det finns utrymme för och krav på satsningar</a:t>
            </a:r>
          </a:p>
          <a:p>
            <a:pPr lvl="0"/>
            <a:r>
              <a:rPr lang="sv-SE" sz="1200" kern="1200" dirty="0" smtClean="0">
                <a:solidFill>
                  <a:schemeClr val="tx1"/>
                </a:solidFill>
                <a:effectLst/>
                <a:latin typeface="+mn-lt"/>
                <a:ea typeface="+mn-ea"/>
                <a:cs typeface="+mn-cs"/>
              </a:rPr>
              <a:t>Utföra arbetet inom den </a:t>
            </a:r>
            <a:r>
              <a:rPr lang="sv-SE" sz="1200" b="1" kern="1200" dirty="0" smtClean="0">
                <a:solidFill>
                  <a:schemeClr val="tx1"/>
                </a:solidFill>
                <a:effectLst/>
                <a:latin typeface="+mn-lt"/>
                <a:ea typeface="+mn-ea"/>
                <a:cs typeface="+mn-cs"/>
              </a:rPr>
              <a:t>ordinarie verksamheten, </a:t>
            </a:r>
            <a:r>
              <a:rPr lang="sv-SE" sz="1200" kern="1200" dirty="0" smtClean="0">
                <a:solidFill>
                  <a:schemeClr val="tx1"/>
                </a:solidFill>
                <a:effectLst/>
                <a:latin typeface="+mn-lt"/>
                <a:ea typeface="+mn-ea"/>
                <a:cs typeface="+mn-cs"/>
              </a:rPr>
              <a:t>inom ordinarie arbetstid</a:t>
            </a:r>
          </a:p>
          <a:p>
            <a:pPr lvl="0"/>
            <a:r>
              <a:rPr lang="sv-SE" sz="1200" kern="1200" dirty="0" smtClean="0">
                <a:solidFill>
                  <a:schemeClr val="tx1"/>
                </a:solidFill>
                <a:effectLst/>
                <a:latin typeface="+mn-lt"/>
                <a:ea typeface="+mn-ea"/>
                <a:cs typeface="+mn-cs"/>
              </a:rPr>
              <a:t>Involvera alla led – </a:t>
            </a:r>
            <a:r>
              <a:rPr lang="sv-SE" sz="1200" b="1" kern="1200" dirty="0" smtClean="0">
                <a:solidFill>
                  <a:schemeClr val="tx1"/>
                </a:solidFill>
                <a:effectLst/>
                <a:latin typeface="+mn-lt"/>
                <a:ea typeface="+mn-ea"/>
                <a:cs typeface="+mn-cs"/>
              </a:rPr>
              <a:t>ledning, personal, invånare </a:t>
            </a:r>
            <a:r>
              <a:rPr lang="sv-SE" sz="1200" kern="1200" dirty="0" smtClean="0">
                <a:solidFill>
                  <a:schemeClr val="tx1"/>
                </a:solidFill>
                <a:effectLst/>
                <a:latin typeface="+mn-lt"/>
                <a:ea typeface="+mn-ea"/>
                <a:cs typeface="+mn-cs"/>
              </a:rPr>
              <a:t>(de som bestämmer, de som bemöter och de som bemöts)</a:t>
            </a:r>
          </a:p>
          <a:p>
            <a:pPr lvl="0"/>
            <a:r>
              <a:rPr lang="sv-SE" sz="1200" kern="1200" dirty="0" smtClean="0">
                <a:solidFill>
                  <a:schemeClr val="tx1"/>
                </a:solidFill>
                <a:effectLst/>
                <a:latin typeface="+mn-lt"/>
                <a:ea typeface="+mn-ea"/>
                <a:cs typeface="+mn-cs"/>
              </a:rPr>
              <a:t>Börja i </a:t>
            </a:r>
            <a:r>
              <a:rPr lang="sv-SE" sz="1200" b="1" kern="1200" dirty="0" smtClean="0">
                <a:solidFill>
                  <a:schemeClr val="tx1"/>
                </a:solidFill>
                <a:effectLst/>
                <a:latin typeface="+mn-lt"/>
                <a:ea typeface="+mn-ea"/>
                <a:cs typeface="+mn-cs"/>
              </a:rPr>
              <a:t>liten skala</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Tänka</a:t>
            </a:r>
            <a:r>
              <a:rPr lang="sv-SE" sz="1200" b="1" kern="1200" dirty="0" smtClean="0">
                <a:solidFill>
                  <a:schemeClr val="tx1"/>
                </a:solidFill>
                <a:effectLst/>
                <a:latin typeface="+mn-lt"/>
                <a:ea typeface="+mn-ea"/>
                <a:cs typeface="+mn-cs"/>
              </a:rPr>
              <a:t> långsiktigt</a:t>
            </a:r>
            <a:endParaRPr lang="sv-SE" sz="1200" kern="1200" dirty="0" smtClean="0">
              <a:solidFill>
                <a:schemeClr val="tx1"/>
              </a:solidFill>
              <a:effectLst/>
              <a:latin typeface="+mn-lt"/>
              <a:ea typeface="+mn-ea"/>
              <a:cs typeface="+mn-cs"/>
            </a:endParaRPr>
          </a:p>
          <a:p>
            <a:pPr lvl="0"/>
            <a:r>
              <a:rPr lang="sv-SE" sz="1200" b="1" kern="1200" dirty="0" smtClean="0">
                <a:solidFill>
                  <a:schemeClr val="tx1"/>
                </a:solidFill>
                <a:effectLst/>
                <a:latin typeface="+mn-lt"/>
                <a:ea typeface="+mn-ea"/>
                <a:cs typeface="+mn-cs"/>
              </a:rPr>
              <a:t>Flexibilitet </a:t>
            </a:r>
            <a:r>
              <a:rPr lang="sv-SE" sz="1200" kern="1200" dirty="0" smtClean="0">
                <a:solidFill>
                  <a:schemeClr val="tx1"/>
                </a:solidFill>
                <a:effectLst/>
                <a:latin typeface="+mn-lt"/>
                <a:ea typeface="+mn-ea"/>
                <a:cs typeface="+mn-cs"/>
              </a:rPr>
              <a:t>i organisationen, möjlighet att tänka nytt</a:t>
            </a:r>
          </a:p>
          <a:p>
            <a:pPr lvl="0"/>
            <a:r>
              <a:rPr lang="sv-SE" sz="1200" b="1" kern="1200" dirty="0" smtClean="0">
                <a:solidFill>
                  <a:schemeClr val="tx1"/>
                </a:solidFill>
                <a:effectLst/>
                <a:latin typeface="+mn-lt"/>
                <a:ea typeface="+mn-ea"/>
                <a:cs typeface="+mn-cs"/>
              </a:rPr>
              <a:t>Konkreta åtgärder</a:t>
            </a:r>
            <a:r>
              <a:rPr lang="sv-SE" sz="1200" kern="1200" dirty="0" smtClean="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24</a:t>
            </a:fld>
            <a:endParaRPr lang="sv-SE"/>
          </a:p>
        </p:txBody>
      </p:sp>
    </p:spTree>
    <p:extLst>
      <p:ext uri="{BB962C8B-B14F-4D97-AF65-F5344CB8AC3E}">
        <p14:creationId xmlns:p14="http://schemas.microsoft.com/office/powerpoint/2010/main" val="87650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25</a:t>
            </a:fld>
            <a:endParaRPr lang="sv-SE"/>
          </a:p>
        </p:txBody>
      </p:sp>
    </p:spTree>
    <p:extLst>
      <p:ext uri="{BB962C8B-B14F-4D97-AF65-F5344CB8AC3E}">
        <p14:creationId xmlns:p14="http://schemas.microsoft.com/office/powerpoint/2010/main" val="2556423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 </a:t>
            </a:r>
          </a:p>
          <a:p>
            <a:r>
              <a:rPr lang="sv-SE" dirty="0" smtClean="0"/>
              <a:t>Presentation</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29</a:t>
            </a:fld>
            <a:endParaRPr lang="sv-SE"/>
          </a:p>
        </p:txBody>
      </p:sp>
    </p:spTree>
    <p:extLst>
      <p:ext uri="{BB962C8B-B14F-4D97-AF65-F5344CB8AC3E}">
        <p14:creationId xmlns:p14="http://schemas.microsoft.com/office/powerpoint/2010/main" val="2821242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Jämställ.nu hittar du bland annat:</a:t>
            </a:r>
          </a:p>
          <a:p>
            <a:r>
              <a:rPr lang="sv-SE" dirty="0" smtClean="0"/>
              <a:t>Fakta om jämställdhet. Vi förklarar skillnaden mellan jämlikhet, jämställdhet och jämställdhetsintegrering, ger en historisk tillbakablick, förklarar teorier och reder ut begrepp.</a:t>
            </a:r>
          </a:p>
          <a:p>
            <a:r>
              <a:rPr lang="sv-SE" dirty="0" smtClean="0"/>
              <a:t>De senaste nyheterna om jämställdhet och tips om konferenser, seminarier och lediga tjänster med en jämställdhetsprofil.</a:t>
            </a:r>
          </a:p>
          <a:p>
            <a:r>
              <a:rPr lang="sv-SE" dirty="0" smtClean="0"/>
              <a:t>Praktiska exempel och konkreta verktyg för jämställdhetsarbete. Vi ger dig utbildningsmaterial, exempel på jämställdhet i praktiken och verktyg som förenklar och kvalitetssäkrar jämställdhetsarbetet.</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30</a:t>
            </a:fld>
            <a:endParaRPr lang="sv-SE"/>
          </a:p>
        </p:txBody>
      </p:sp>
    </p:spTree>
    <p:extLst>
      <p:ext uri="{BB962C8B-B14F-4D97-AF65-F5344CB8AC3E}">
        <p14:creationId xmlns:p14="http://schemas.microsoft.com/office/powerpoint/2010/main" val="2919586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Jämställ.nu hittar du bland annat:</a:t>
            </a:r>
          </a:p>
          <a:p>
            <a:r>
              <a:rPr lang="sv-SE" dirty="0" smtClean="0"/>
              <a:t>Fakta om jämställdhet. Vi förklarar skillnaden mellan jämlikhet, jämställdhet och jämställdhetsintegrering, ger en historisk tillbakablick, förklarar teorier och reder ut begrepp.</a:t>
            </a:r>
          </a:p>
          <a:p>
            <a:r>
              <a:rPr lang="sv-SE" dirty="0" smtClean="0"/>
              <a:t>De senaste nyheterna om jämställdhet och tips om konferenser, seminarier och lediga tjänster med en jämställdhetsprofil.</a:t>
            </a:r>
          </a:p>
          <a:p>
            <a:r>
              <a:rPr lang="sv-SE" dirty="0" smtClean="0"/>
              <a:t>Praktiska exempel och konkreta verktyg för jämställdhetsarbete. </a:t>
            </a:r>
            <a:r>
              <a:rPr lang="sv-SE" smtClean="0"/>
              <a:t>Vi ger dig utbildningsmaterial, exempel på jämställdhet i praktiken och verktyg som förenklar och kvalitetssäkrar jämställdhetsarbetet.</a:t>
            </a:r>
          </a:p>
          <a:p>
            <a:endParaRPr lang="sv-SE"/>
          </a:p>
        </p:txBody>
      </p:sp>
      <p:sp>
        <p:nvSpPr>
          <p:cNvPr id="4" name="Platshållare för bildnummer 3"/>
          <p:cNvSpPr>
            <a:spLocks noGrp="1"/>
          </p:cNvSpPr>
          <p:nvPr>
            <p:ph type="sldNum" sz="quarter" idx="10"/>
          </p:nvPr>
        </p:nvSpPr>
        <p:spPr/>
        <p:txBody>
          <a:bodyPr/>
          <a:lstStyle/>
          <a:p>
            <a:fld id="{8EE0C0FC-CD24-4E09-A3DE-A1A52EE911FB}" type="slidenum">
              <a:rPr lang="sv-SE" smtClean="0"/>
              <a:t>31</a:t>
            </a:fld>
            <a:endParaRPr lang="sv-SE"/>
          </a:p>
        </p:txBody>
      </p:sp>
    </p:spTree>
    <p:extLst>
      <p:ext uri="{BB962C8B-B14F-4D97-AF65-F5344CB8AC3E}">
        <p14:creationId xmlns:p14="http://schemas.microsoft.com/office/powerpoint/2010/main" val="291958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Jämställ.nu hittar du bland annat:</a:t>
            </a:r>
          </a:p>
          <a:p>
            <a:r>
              <a:rPr lang="sv-SE" dirty="0" smtClean="0"/>
              <a:t>Fakta om jämställdhet. Vi förklarar skillnaden mellan jämlikhet, jämställdhet och jämställdhetsintegrering, ger en historisk tillbakablick, förklarar teorier och reder ut begrepp.</a:t>
            </a:r>
          </a:p>
          <a:p>
            <a:r>
              <a:rPr lang="sv-SE" dirty="0" smtClean="0"/>
              <a:t>De senaste nyheterna om jämställdhet och tips om konferenser, seminarier och lediga tjänster med en jämställdhetsprofil.</a:t>
            </a:r>
          </a:p>
          <a:p>
            <a:r>
              <a:rPr lang="sv-SE" dirty="0" smtClean="0"/>
              <a:t>Praktiska exempel och konkreta verktyg för jämställdhetsarbete. </a:t>
            </a:r>
            <a:r>
              <a:rPr lang="sv-SE" smtClean="0"/>
              <a:t>Vi ger dig utbildningsmaterial, exempel på jämställdhet i praktiken och verktyg som förenklar och kvalitetssäkrar jämställdhetsarbetet.</a:t>
            </a:r>
          </a:p>
          <a:p>
            <a:endParaRPr lang="sv-SE"/>
          </a:p>
        </p:txBody>
      </p:sp>
      <p:sp>
        <p:nvSpPr>
          <p:cNvPr id="4" name="Platshållare för bildnummer 3"/>
          <p:cNvSpPr>
            <a:spLocks noGrp="1"/>
          </p:cNvSpPr>
          <p:nvPr>
            <p:ph type="sldNum" sz="quarter" idx="10"/>
          </p:nvPr>
        </p:nvSpPr>
        <p:spPr/>
        <p:txBody>
          <a:bodyPr/>
          <a:lstStyle/>
          <a:p>
            <a:fld id="{8EE0C0FC-CD24-4E09-A3DE-A1A52EE911FB}" type="slidenum">
              <a:rPr lang="sv-SE" smtClean="0"/>
              <a:t>32</a:t>
            </a:fld>
            <a:endParaRPr lang="sv-SE"/>
          </a:p>
        </p:txBody>
      </p:sp>
    </p:spTree>
    <p:extLst>
      <p:ext uri="{BB962C8B-B14F-4D97-AF65-F5344CB8AC3E}">
        <p14:creationId xmlns:p14="http://schemas.microsoft.com/office/powerpoint/2010/main" val="291958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Anna </a:t>
            </a:r>
            <a:r>
              <a:rPr lang="sv-SE" u="sng" smtClean="0"/>
              <a:t>och Erica</a:t>
            </a:r>
            <a:endParaRPr lang="sv-SE" dirty="0" smtClean="0"/>
          </a:p>
          <a:p>
            <a:r>
              <a:rPr lang="sv-SE" dirty="0" smtClean="0"/>
              <a:t>Syftet</a:t>
            </a:r>
            <a:r>
              <a:rPr lang="sv-SE" baseline="0" dirty="0" smtClean="0"/>
              <a:t> med dagen är att inspirera er till hur man kan jobba med jämställdhet på olika sätt och förhoppningsvis kan ni ta med er delar av det vi gör idag till era organisationer </a:t>
            </a:r>
          </a:p>
          <a:p>
            <a:r>
              <a:rPr lang="sv-SE" baseline="0" dirty="0" smtClean="0"/>
              <a:t>Nämna att de gärna får använda vårt material och moment, på exempelvis </a:t>
            </a:r>
            <a:r>
              <a:rPr lang="sv-SE" baseline="0" dirty="0" err="1" smtClean="0"/>
              <a:t>Apt</a:t>
            </a:r>
            <a:r>
              <a:rPr lang="sv-SE" baseline="0" dirty="0" smtClean="0"/>
              <a:t> eller vid andra tillfällen. </a:t>
            </a:r>
          </a:p>
          <a:p>
            <a:endParaRPr lang="sv-SE" baseline="0" dirty="0" smtClean="0"/>
          </a:p>
          <a:p>
            <a:r>
              <a:rPr lang="sv-SE" baseline="0" dirty="0" smtClean="0"/>
              <a:t>+ Gå igenom svaren på </a:t>
            </a:r>
            <a:r>
              <a:rPr lang="sv-SE" baseline="0" dirty="0" err="1" smtClean="0"/>
              <a:t>quizet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3</a:t>
            </a:fld>
            <a:endParaRPr lang="sv-SE"/>
          </a:p>
        </p:txBody>
      </p:sp>
    </p:spTree>
    <p:extLst>
      <p:ext uri="{BB962C8B-B14F-4D97-AF65-F5344CB8AC3E}">
        <p14:creationId xmlns:p14="http://schemas.microsoft.com/office/powerpoint/2010/main" val="80163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u="sng" baseline="0" dirty="0" smtClean="0"/>
              <a:t>Anna och Erica</a:t>
            </a:r>
          </a:p>
          <a:p>
            <a:pPr marL="228600" indent="-228600">
              <a:buAutoNum type="arabicPeriod"/>
            </a:pPr>
            <a:r>
              <a:rPr lang="sv-SE" baseline="0" dirty="0" smtClean="0"/>
              <a:t>Del av projektledarutbildning, parallellt, </a:t>
            </a:r>
            <a:r>
              <a:rPr lang="sv-SE" baseline="0" dirty="0" err="1" smtClean="0"/>
              <a:t>learning</a:t>
            </a:r>
            <a:r>
              <a:rPr lang="sv-SE" baseline="0" dirty="0" smtClean="0"/>
              <a:t> by </a:t>
            </a:r>
            <a:r>
              <a:rPr lang="sv-SE" baseline="0" dirty="0" err="1" smtClean="0"/>
              <a:t>doing</a:t>
            </a:r>
            <a:r>
              <a:rPr lang="sv-SE" baseline="0" dirty="0" smtClean="0"/>
              <a:t>, </a:t>
            </a:r>
          </a:p>
          <a:p>
            <a:pPr marL="228600" indent="-228600">
              <a:buAutoNum type="arabicPeriod"/>
            </a:pPr>
            <a:r>
              <a:rPr lang="sv-SE" baseline="0" dirty="0" smtClean="0"/>
              <a:t>Direktiv från styrgruppen, område som ska vara applicerbart i alla organisationer </a:t>
            </a:r>
          </a:p>
          <a:p>
            <a:pPr marL="228600" indent="-228600">
              <a:buAutoNum type="arabicPeriod"/>
            </a:pPr>
            <a:r>
              <a:rPr lang="sv-SE" baseline="0" dirty="0" smtClean="0"/>
              <a:t>Organisationerna förvaltar </a:t>
            </a:r>
          </a:p>
          <a:p>
            <a:pPr marL="228600" indent="-228600">
              <a:buAutoNum type="arabicPeriod"/>
            </a:pPr>
            <a:r>
              <a:rPr lang="sv-SE" baseline="0" dirty="0" smtClean="0"/>
              <a:t>Nämna kort hur det ser ut i Halland – resultat från förstudien – det finns ett behov av att jobba med dessa frågorna i Halland. </a:t>
            </a:r>
          </a:p>
          <a:p>
            <a:pPr marL="228600" indent="-228600">
              <a:buAutoNum type="arabicPeriod"/>
            </a:pPr>
            <a:r>
              <a:rPr lang="sv-SE" baseline="0" dirty="0" smtClean="0"/>
              <a:t>Det finns två olika sätt att arbeta med jämställdhet, internt och externt. Vårt projekt har fokus på de verksamhetsperspektivet, de externa frågorna.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4</a:t>
            </a:fld>
            <a:endParaRPr lang="sv-SE"/>
          </a:p>
        </p:txBody>
      </p:sp>
    </p:spTree>
    <p:extLst>
      <p:ext uri="{BB962C8B-B14F-4D97-AF65-F5344CB8AC3E}">
        <p14:creationId xmlns:p14="http://schemas.microsoft.com/office/powerpoint/2010/main" val="23277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 fick</a:t>
            </a:r>
            <a:r>
              <a:rPr lang="sv-SE" baseline="0" dirty="0" smtClean="0"/>
              <a:t> direktiv om att avgränsa projektet till att bara titta på jämställdhet utifrån kön. </a:t>
            </a:r>
            <a:endParaRPr lang="sv-SE" dirty="0" smtClean="0"/>
          </a:p>
          <a:p>
            <a:endParaRPr lang="sv-SE" dirty="0" smtClean="0"/>
          </a:p>
          <a:p>
            <a:r>
              <a:rPr lang="sv-SE" dirty="0" smtClean="0"/>
              <a:t>Slänga ut fråga: - Vad</a:t>
            </a:r>
            <a:r>
              <a:rPr lang="sv-SE" baseline="0" dirty="0" smtClean="0"/>
              <a:t> har ni för tankar om jämställt bemötande? Har ni jobbat med detta i </a:t>
            </a:r>
            <a:r>
              <a:rPr lang="sv-SE" baseline="0" smtClean="0"/>
              <a:t>er organisation, i så fall hur?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5</a:t>
            </a:fld>
            <a:endParaRPr lang="sv-SE"/>
          </a:p>
        </p:txBody>
      </p:sp>
    </p:spTree>
    <p:extLst>
      <p:ext uri="{BB962C8B-B14F-4D97-AF65-F5344CB8AC3E}">
        <p14:creationId xmlns:p14="http://schemas.microsoft.com/office/powerpoint/2010/main" val="5538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 har tagit fram 4 goda exempel</a:t>
            </a:r>
            <a:r>
              <a:rPr lang="sv-SE" baseline="0" dirty="0" smtClean="0"/>
              <a:t> som ska presenteras idag. Vi har sett och sammanställt framgångsfaktorer inom de exemplen. Vi ser denna dag som ett exempel på en aktivitet som ni kan genomföra i era respektive organisationer, om man inte har möjlighet att ha en hel dag kan man använda delar från det material som vi presenterar idag.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6</a:t>
            </a:fld>
            <a:endParaRPr lang="sv-SE"/>
          </a:p>
        </p:txBody>
      </p:sp>
    </p:spTree>
    <p:extLst>
      <p:ext uri="{BB962C8B-B14F-4D97-AF65-F5344CB8AC3E}">
        <p14:creationId xmlns:p14="http://schemas.microsoft.com/office/powerpoint/2010/main" val="10751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Låt </a:t>
            </a:r>
            <a:r>
              <a:rPr lang="sv-SE" smtClean="0"/>
              <a:t>er inspireras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7</a:t>
            </a:fld>
            <a:endParaRPr lang="sv-SE"/>
          </a:p>
        </p:txBody>
      </p:sp>
    </p:spTree>
    <p:extLst>
      <p:ext uri="{BB962C8B-B14F-4D97-AF65-F5344CB8AC3E}">
        <p14:creationId xmlns:p14="http://schemas.microsoft.com/office/powerpoint/2010/main" val="17460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smtClean="0"/>
              <a:t>Malin och Stina</a:t>
            </a:r>
            <a:r>
              <a:rPr lang="sv-SE" u="sng" baseline="0" dirty="0" smtClean="0"/>
              <a:t> </a:t>
            </a:r>
            <a:endParaRPr lang="sv-SE" u="sng" dirty="0" smtClean="0"/>
          </a:p>
          <a:p>
            <a:r>
              <a:rPr lang="sv-SE" dirty="0" smtClean="0"/>
              <a:t>Intro till</a:t>
            </a:r>
            <a:r>
              <a:rPr lang="sv-SE" baseline="0" dirty="0" smtClean="0"/>
              <a:t> presentationen </a:t>
            </a:r>
          </a:p>
          <a:p>
            <a:r>
              <a:rPr lang="sv-SE" baseline="0" dirty="0" smtClean="0"/>
              <a:t>Ok att ställa frågor under tiden </a:t>
            </a:r>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8</a:t>
            </a:fld>
            <a:endParaRPr lang="sv-SE"/>
          </a:p>
        </p:txBody>
      </p:sp>
    </p:spTree>
    <p:extLst>
      <p:ext uri="{BB962C8B-B14F-4D97-AF65-F5344CB8AC3E}">
        <p14:creationId xmlns:p14="http://schemas.microsoft.com/office/powerpoint/2010/main" val="182057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u="sng" dirty="0" smtClean="0"/>
              <a:t>Stina</a:t>
            </a:r>
          </a:p>
          <a:p>
            <a:pPr marL="0" indent="0">
              <a:buNone/>
            </a:pPr>
            <a:r>
              <a:rPr lang="sv-SE" sz="1200" dirty="0" smtClean="0"/>
              <a:t>Brister i samordningen och systematiken kring jämställdhetsintegrering genom planering, budget och uppföljning saknades</a:t>
            </a:r>
          </a:p>
          <a:p>
            <a:endParaRPr lang="sv-SE" dirty="0"/>
          </a:p>
        </p:txBody>
      </p:sp>
      <p:sp>
        <p:nvSpPr>
          <p:cNvPr id="4" name="Platshållare för bildnummer 3"/>
          <p:cNvSpPr>
            <a:spLocks noGrp="1"/>
          </p:cNvSpPr>
          <p:nvPr>
            <p:ph type="sldNum" sz="quarter" idx="10"/>
          </p:nvPr>
        </p:nvSpPr>
        <p:spPr/>
        <p:txBody>
          <a:bodyPr/>
          <a:lstStyle/>
          <a:p>
            <a:fld id="{8EE0C0FC-CD24-4E09-A3DE-A1A52EE911FB}" type="slidenum">
              <a:rPr lang="sv-SE" smtClean="0"/>
              <a:t>9</a:t>
            </a:fld>
            <a:endParaRPr lang="sv-SE"/>
          </a:p>
        </p:txBody>
      </p:sp>
    </p:spTree>
    <p:extLst>
      <p:ext uri="{BB962C8B-B14F-4D97-AF65-F5344CB8AC3E}">
        <p14:creationId xmlns:p14="http://schemas.microsoft.com/office/powerpoint/2010/main" val="238484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3620650-3B30-49EE-B579-B2D42CDEBA67}" type="datetimeFigureOut">
              <a:rPr lang="sv-SE" smtClean="0"/>
              <a:t>2014-10-17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398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3620650-3B30-49EE-B579-B2D42CDEBA67}" type="datetimeFigureOut">
              <a:rPr lang="sv-SE" smtClean="0"/>
              <a:t>2014-10-17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313612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3620650-3B30-49EE-B579-B2D42CDEBA67}" type="datetimeFigureOut">
              <a:rPr lang="sv-SE" smtClean="0"/>
              <a:t>2014-10-17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40408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3620650-3B30-49EE-B579-B2D42CDEBA67}" type="datetimeFigureOut">
              <a:rPr lang="sv-SE" smtClean="0"/>
              <a:t>2014-10-17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192378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620650-3B30-49EE-B579-B2D42CDEBA67}" type="datetimeFigureOut">
              <a:rPr lang="sv-SE" smtClean="0"/>
              <a:t>2014-10-17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251336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3620650-3B30-49EE-B579-B2D42CDEBA67}" type="datetimeFigureOut">
              <a:rPr lang="sv-SE" smtClean="0"/>
              <a:t>2014-10-17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368700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3620650-3B30-49EE-B579-B2D42CDEBA67}" type="datetimeFigureOut">
              <a:rPr lang="sv-SE" smtClean="0"/>
              <a:t>2014-10-17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64784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3620650-3B30-49EE-B579-B2D42CDEBA67}" type="datetimeFigureOut">
              <a:rPr lang="sv-SE" smtClean="0"/>
              <a:t>2014-10-17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408426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620650-3B30-49EE-B579-B2D42CDEBA67}" type="datetimeFigureOut">
              <a:rPr lang="sv-SE" smtClean="0"/>
              <a:t>2014-10-17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233593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620650-3B30-49EE-B579-B2D42CDEBA67}" type="datetimeFigureOut">
              <a:rPr lang="sv-SE" smtClean="0"/>
              <a:t>2014-10-17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290203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620650-3B30-49EE-B579-B2D42CDEBA67}" type="datetimeFigureOut">
              <a:rPr lang="sv-SE" smtClean="0"/>
              <a:t>2014-10-17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a:p>
        </p:txBody>
      </p:sp>
    </p:spTree>
    <p:extLst>
      <p:ext uri="{BB962C8B-B14F-4D97-AF65-F5344CB8AC3E}">
        <p14:creationId xmlns:p14="http://schemas.microsoft.com/office/powerpoint/2010/main" val="16220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20650-3B30-49EE-B579-B2D42CDEBA67}" type="datetimeFigureOut">
              <a:rPr lang="sv-SE" smtClean="0"/>
              <a:pPr/>
              <a:t>2014-10-17</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DF364-24E9-471D-81F9-B50691DDDF17}" type="slidenum">
              <a:rPr lang="sv-SE" smtClean="0"/>
              <a:pPr/>
              <a:t>‹#›</a:t>
            </a:fld>
            <a:endParaRPr lang="sv-SE" dirty="0"/>
          </a:p>
        </p:txBody>
      </p:sp>
    </p:spTree>
    <p:extLst>
      <p:ext uri="{BB962C8B-B14F-4D97-AF65-F5344CB8AC3E}">
        <p14:creationId xmlns:p14="http://schemas.microsoft.com/office/powerpoint/2010/main" val="514932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ivcm.se/jgl" TargetMode="External"/><Relationship Id="rId5" Type="http://schemas.microsoft.com/office/2007/relationships/hdphoto" Target="../media/hdphoto1.wdp"/><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jamstall.nu/" TargetMode="External"/><Relationship Id="rId5" Type="http://schemas.microsoft.com/office/2007/relationships/hdphoto" Target="../media/hdphoto1.wdp"/><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hyperlink" Target="http://jamlikvard.vgregion.se/upload/KJV/Skrivhj%c3%a4lp/Skrivhj%c3%a4lp%20f%c3%b6r%20j%c3%a4mlik%20text,%20Del%202%20Skrivhj%c3%a4lp.pdf" TargetMode="External"/><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hyperlink" Target="https://sps.lthalland.se/websites/samarbete/THochML/TH%202013/14%20s&#228;tt%20att%20jobba%20j&#228;m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www.do.se/Documents/handledningar-arbetsliv/medverkan_webbversion-tillganglig-version.pdf" TargetMode="External"/><Relationship Id="rId5" Type="http://schemas.microsoft.com/office/2007/relationships/hdphoto" Target="../media/hdphoto1.wdp"/><Relationship Id="rId10" Type="http://schemas.openxmlformats.org/officeDocument/2006/relationships/hyperlink" Target="http://www.regeringen.se/sb/d/8125/a/80062" TargetMode="External"/><Relationship Id="rId4" Type="http://schemas.openxmlformats.org/officeDocument/2006/relationships/image" Target="../media/image8.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0.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youtube.com/watch?v=xMZBufqS7-8" TargetMode="Externa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4437112"/>
            <a:ext cx="9144000" cy="2420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0" y="5944206"/>
            <a:ext cx="9144000" cy="913794"/>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395536" y="5949280"/>
            <a:ext cx="576064" cy="864096"/>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p:txBody>
          <a:bodyPr/>
          <a:lstStyle/>
          <a:p>
            <a:r>
              <a:rPr lang="sv-SE" dirty="0" smtClean="0"/>
              <a:t>Jämställt Halland</a:t>
            </a:r>
            <a:endParaRPr lang="sv-SE" dirty="0"/>
          </a:p>
        </p:txBody>
      </p:sp>
      <p:sp>
        <p:nvSpPr>
          <p:cNvPr id="3" name="Underrubrik 2"/>
          <p:cNvSpPr>
            <a:spLocks noGrp="1"/>
          </p:cNvSpPr>
          <p:nvPr>
            <p:ph type="subTitle" idx="1"/>
          </p:nvPr>
        </p:nvSpPr>
        <p:spPr>
          <a:xfrm>
            <a:off x="1371600" y="3212976"/>
            <a:ext cx="6400800" cy="1752600"/>
          </a:xfrm>
        </p:spPr>
        <p:txBody>
          <a:bodyPr>
            <a:normAutofit/>
          </a:bodyPr>
          <a:lstStyle/>
          <a:p>
            <a:r>
              <a:rPr lang="sv-SE" sz="2400" dirty="0" smtClean="0"/>
              <a:t>Om bemötande och service i offentlig sektor</a:t>
            </a:r>
            <a:endParaRPr lang="sv-SE" sz="24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26315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400" y="6074244"/>
            <a:ext cx="547370" cy="628650"/>
          </a:xfrm>
          <a:prstGeom prst="rect">
            <a:avLst/>
          </a:prstGeom>
          <a:noFill/>
          <a:ln>
            <a:noFill/>
          </a:ln>
        </p:spPr>
      </p:pic>
      <p:sp>
        <p:nvSpPr>
          <p:cNvPr id="17" name="Rektangel 16"/>
          <p:cNvSpPr/>
          <p:nvPr/>
        </p:nvSpPr>
        <p:spPr>
          <a:xfrm>
            <a:off x="4716016" y="6093293"/>
            <a:ext cx="1008000" cy="590551"/>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4860032" y="620410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468055" y="6093294"/>
            <a:ext cx="433070" cy="590550"/>
          </a:xfrm>
          <a:prstGeom prst="rect">
            <a:avLst/>
          </a:prstGeom>
          <a:noFill/>
          <a:ln>
            <a:noFill/>
          </a:ln>
        </p:spPr>
      </p:pic>
      <p:sp>
        <p:nvSpPr>
          <p:cNvPr id="16" name="Rektangel 15"/>
          <p:cNvSpPr/>
          <p:nvPr/>
        </p:nvSpPr>
        <p:spPr>
          <a:xfrm>
            <a:off x="2771800" y="6093293"/>
            <a:ext cx="1296000" cy="590551"/>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620283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547664" y="6224741"/>
            <a:ext cx="819150" cy="327660"/>
          </a:xfrm>
          <a:prstGeom prst="rect">
            <a:avLst/>
          </a:prstGeom>
          <a:noFill/>
          <a:ln>
            <a:noFill/>
          </a:ln>
        </p:spPr>
      </p:pic>
      <p:pic>
        <p:nvPicPr>
          <p:cNvPr id="10" name="Bildobjekt 9"/>
          <p:cNvPicPr/>
          <p:nvPr/>
        </p:nvPicPr>
        <p:blipFill>
          <a:blip r:embed="rId9">
            <a:extLst>
              <a:ext uri="{28A0092B-C50C-407E-A947-70E740481C1C}">
                <a14:useLocalDpi xmlns:a14="http://schemas.microsoft.com/office/drawing/2010/main" val="0"/>
              </a:ext>
            </a:extLst>
          </a:blip>
          <a:stretch>
            <a:fillRect/>
          </a:stretch>
        </p:blipFill>
        <p:spPr>
          <a:xfrm>
            <a:off x="7668344" y="116632"/>
            <a:ext cx="1211482" cy="1224136"/>
          </a:xfrm>
          <a:prstGeom prst="rect">
            <a:avLst/>
          </a:prstGeom>
        </p:spPr>
      </p:pic>
      <p:pic>
        <p:nvPicPr>
          <p:cNvPr id="11" name="Bildobjekt 10"/>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23727" y="4437112"/>
            <a:ext cx="4878263" cy="871550"/>
          </a:xfrm>
          <a:prstGeom prst="rect">
            <a:avLst/>
          </a:prstGeom>
          <a:solidFill>
            <a:schemeClr val="bg1">
              <a:lumMod val="95000"/>
            </a:schemeClr>
          </a:solidFill>
          <a:ln>
            <a:noFill/>
          </a:ln>
        </p:spPr>
      </p:pic>
      <p:sp>
        <p:nvSpPr>
          <p:cNvPr id="13" name="textruta 12"/>
          <p:cNvSpPr txBox="1"/>
          <p:nvPr/>
        </p:nvSpPr>
        <p:spPr>
          <a:xfrm>
            <a:off x="1511660" y="5301208"/>
            <a:ext cx="6120681" cy="553998"/>
          </a:xfrm>
          <a:prstGeom prst="rect">
            <a:avLst/>
          </a:prstGeom>
          <a:noFill/>
        </p:spPr>
        <p:txBody>
          <a:bodyPr wrap="square" rtlCol="0">
            <a:spAutoFit/>
          </a:bodyPr>
          <a:lstStyle/>
          <a:p>
            <a:pPr algn="ctr"/>
            <a:r>
              <a:rPr lang="sv-SE" sz="1500" dirty="0" smtClean="0">
                <a:solidFill>
                  <a:schemeClr val="bg1">
                    <a:lumMod val="50000"/>
                  </a:schemeClr>
                </a:solidFill>
              </a:rPr>
              <a:t>De stora utmaningar som den offentliga sektorn står inför idag kräver personer som tänker i nya banor och kommer fram till nya lösningar. </a:t>
            </a:r>
            <a:endParaRPr lang="sv-SE" sz="1500" dirty="0">
              <a:solidFill>
                <a:schemeClr val="bg1">
                  <a:lumMod val="50000"/>
                </a:schemeClr>
              </a:solidFill>
            </a:endParaRPr>
          </a:p>
        </p:txBody>
      </p:sp>
      <p:sp>
        <p:nvSpPr>
          <p:cNvPr id="19" name="Rektangel 18"/>
          <p:cNvSpPr/>
          <p:nvPr/>
        </p:nvSpPr>
        <p:spPr>
          <a:xfrm>
            <a:off x="1" y="4941169"/>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6084168" y="4941168"/>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91313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Jämställd budget i Göteborg</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gjorde man?</a:t>
            </a:r>
          </a:p>
          <a:p>
            <a:r>
              <a:rPr lang="sv-SE" sz="1600" dirty="0"/>
              <a:t>M</a:t>
            </a:r>
            <a:r>
              <a:rPr lang="sv-SE" sz="1600" dirty="0" smtClean="0"/>
              <a:t>etod </a:t>
            </a:r>
            <a:r>
              <a:rPr lang="sv-SE" sz="1600" dirty="0"/>
              <a:t>för </a:t>
            </a:r>
            <a:r>
              <a:rPr lang="sv-SE" sz="1600" dirty="0" smtClean="0"/>
              <a:t>kartläggning/nulägesbeskrivning</a:t>
            </a:r>
          </a:p>
          <a:p>
            <a:r>
              <a:rPr lang="sv-SE" sz="1600" dirty="0"/>
              <a:t>F</a:t>
            </a:r>
            <a:r>
              <a:rPr lang="sv-SE" sz="1600" dirty="0" smtClean="0"/>
              <a:t>rågor </a:t>
            </a:r>
            <a:r>
              <a:rPr lang="sv-SE" sz="1600" dirty="0"/>
              <a:t>kring jämställdhet i uppföljningen av kommunfullmäktiges budget</a:t>
            </a:r>
          </a:p>
          <a:p>
            <a:r>
              <a:rPr lang="sv-SE" sz="1600" dirty="0"/>
              <a:t>A</a:t>
            </a:r>
            <a:r>
              <a:rPr lang="sv-SE" sz="1600" dirty="0" smtClean="0"/>
              <a:t>rbetsmodell</a:t>
            </a:r>
            <a:endParaRPr lang="sv-SE" sz="1600" dirty="0"/>
          </a:p>
          <a:p>
            <a:r>
              <a:rPr lang="sv-SE" sz="1600" dirty="0"/>
              <a:t>W</a:t>
            </a:r>
            <a:r>
              <a:rPr lang="sv-SE" sz="1600" dirty="0" smtClean="0"/>
              <a:t>ebbaserat </a:t>
            </a:r>
            <a:r>
              <a:rPr lang="sv-SE" sz="1600" dirty="0"/>
              <a:t>systemstöd </a:t>
            </a:r>
            <a:endParaRPr lang="sv-SE" sz="1600" dirty="0" smtClean="0"/>
          </a:p>
          <a:p>
            <a:r>
              <a:rPr lang="sv-SE" sz="1600" dirty="0"/>
              <a:t>U</a:t>
            </a:r>
            <a:r>
              <a:rPr lang="sv-SE" sz="1600" dirty="0" smtClean="0"/>
              <a:t>tbildningsinsatser</a:t>
            </a:r>
            <a:endParaRPr lang="sv-SE" sz="1600" dirty="0">
              <a:solidFill>
                <a:schemeClr val="accent6">
                  <a:lumMod val="75000"/>
                </a:schemeClr>
              </a:solidFill>
            </a:endParaRP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p:cNvGrpSpPr/>
          <p:nvPr/>
        </p:nvGrpSpPr>
        <p:grpSpPr>
          <a:xfrm>
            <a:off x="467543" y="396083"/>
            <a:ext cx="756000" cy="720000"/>
            <a:chOff x="3275856" y="1844824"/>
            <a:chExt cx="3024370" cy="2448272"/>
          </a:xfrm>
        </p:grpSpPr>
        <p:sp>
          <p:nvSpPr>
            <p:cNvPr id="11" name="5-udd 10"/>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5" name="textruta 14"/>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1</a:t>
              </a:r>
              <a:endParaRPr lang="sv-SE" sz="600" b="1" dirty="0">
                <a:solidFill>
                  <a:schemeClr val="bg1"/>
                </a:solidFill>
              </a:endParaRPr>
            </a:p>
          </p:txBody>
        </p:sp>
      </p:grpSp>
      <p:sp>
        <p:nvSpPr>
          <p:cNvPr id="16" name="Rektangel 1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p:cNvGrpSpPr/>
          <p:nvPr/>
        </p:nvGrpSpPr>
        <p:grpSpPr>
          <a:xfrm>
            <a:off x="3348000" y="3933056"/>
            <a:ext cx="2448000" cy="1728000"/>
            <a:chOff x="3059832" y="3717032"/>
            <a:chExt cx="2448000" cy="1728000"/>
          </a:xfrm>
        </p:grpSpPr>
        <p:sp>
          <p:nvSpPr>
            <p:cNvPr id="18" name="Rektangel 17"/>
            <p:cNvSpPr/>
            <p:nvPr/>
          </p:nvSpPr>
          <p:spPr>
            <a:xfrm>
              <a:off x="3059832" y="3717032"/>
              <a:ext cx="2448000" cy="1728000"/>
            </a:xfrm>
            <a:prstGeom prst="rect">
              <a:avLst/>
            </a:prstGeom>
            <a:solidFill>
              <a:schemeClr val="bg1">
                <a:lumMod val="9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3203848" y="3812267"/>
              <a:ext cx="720080" cy="9848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5800" dirty="0">
                  <a:solidFill>
                    <a:schemeClr val="accent6">
                      <a:lumMod val="75000"/>
                    </a:schemeClr>
                  </a:solidFill>
                </a:rPr>
                <a:t>5</a:t>
              </a:r>
            </a:p>
          </p:txBody>
        </p:sp>
        <p:grpSp>
          <p:nvGrpSpPr>
            <p:cNvPr id="20" name="Grupp 19"/>
            <p:cNvGrpSpPr/>
            <p:nvPr/>
          </p:nvGrpSpPr>
          <p:grpSpPr>
            <a:xfrm>
              <a:off x="3707904" y="3971503"/>
              <a:ext cx="504190" cy="547370"/>
              <a:chOff x="0" y="0"/>
              <a:chExt cx="504508" cy="547687"/>
            </a:xfrm>
          </p:grpSpPr>
          <p:sp>
            <p:nvSpPr>
              <p:cNvPr id="27" name="Ellips 26"/>
              <p:cNvSpPr/>
              <p:nvPr/>
            </p:nvSpPr>
            <p:spPr>
              <a:xfrm>
                <a:off x="0" y="138112"/>
                <a:ext cx="390525" cy="40957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cxnSp>
            <p:nvCxnSpPr>
              <p:cNvPr id="28" name="Rak 27"/>
              <p:cNvCxnSpPr/>
              <p:nvPr/>
            </p:nvCxnSpPr>
            <p:spPr>
              <a:xfrm flipH="1">
                <a:off x="328613" y="19050"/>
                <a:ext cx="133350" cy="17145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flipV="1">
                <a:off x="328613" y="14287"/>
                <a:ext cx="175895" cy="476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476250" y="0"/>
                <a:ext cx="19050" cy="15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ruta 20"/>
            <p:cNvSpPr txBox="1"/>
            <p:nvPr/>
          </p:nvSpPr>
          <p:spPr>
            <a:xfrm>
              <a:off x="4355976" y="4330019"/>
              <a:ext cx="720080" cy="9848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5800" dirty="0">
                  <a:solidFill>
                    <a:schemeClr val="accent6">
                      <a:lumMod val="75000"/>
                    </a:schemeClr>
                  </a:solidFill>
                </a:rPr>
                <a:t>5</a:t>
              </a:r>
            </a:p>
          </p:txBody>
        </p:sp>
        <p:grpSp>
          <p:nvGrpSpPr>
            <p:cNvPr id="22" name="Grupp 21"/>
            <p:cNvGrpSpPr/>
            <p:nvPr/>
          </p:nvGrpSpPr>
          <p:grpSpPr>
            <a:xfrm>
              <a:off x="4880793" y="4606631"/>
              <a:ext cx="390525" cy="694577"/>
              <a:chOff x="0" y="0"/>
              <a:chExt cx="390525" cy="694577"/>
            </a:xfrm>
          </p:grpSpPr>
          <p:sp>
            <p:nvSpPr>
              <p:cNvPr id="24" name="Ellips 23"/>
              <p:cNvSpPr/>
              <p:nvPr/>
            </p:nvSpPr>
            <p:spPr>
              <a:xfrm>
                <a:off x="0" y="0"/>
                <a:ext cx="390525" cy="40957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cxnSp>
            <p:nvCxnSpPr>
              <p:cNvPr id="25" name="Rak 24"/>
              <p:cNvCxnSpPr/>
              <p:nvPr/>
            </p:nvCxnSpPr>
            <p:spPr>
              <a:xfrm>
                <a:off x="200026" y="409575"/>
                <a:ext cx="2221" cy="28500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a:off x="76200" y="523875"/>
                <a:ext cx="252095"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3" name="Rak 22"/>
            <p:cNvCxnSpPr/>
            <p:nvPr/>
          </p:nvCxnSpPr>
          <p:spPr>
            <a:xfrm flipV="1">
              <a:off x="3779912" y="3861048"/>
              <a:ext cx="936104" cy="144016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962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Jämställd budget i Göteborg</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blev resultatet?</a:t>
            </a:r>
          </a:p>
          <a:p>
            <a:r>
              <a:rPr lang="sv-SE" sz="1600" dirty="0"/>
              <a:t>B</a:t>
            </a:r>
            <a:r>
              <a:rPr lang="sv-SE" sz="1600" dirty="0" smtClean="0"/>
              <a:t>ättre </a:t>
            </a:r>
            <a:r>
              <a:rPr lang="sv-SE" sz="1600" dirty="0"/>
              <a:t>struktur för </a:t>
            </a:r>
            <a:r>
              <a:rPr lang="sv-SE" sz="1600" dirty="0" smtClean="0"/>
              <a:t>jämställdhetsintegrering</a:t>
            </a:r>
          </a:p>
          <a:p>
            <a:r>
              <a:rPr lang="sv-SE" sz="1600" dirty="0" smtClean="0"/>
              <a:t>Förbättrade </a:t>
            </a:r>
            <a:r>
              <a:rPr lang="sv-SE" sz="1600" dirty="0"/>
              <a:t>processer för planering, budgetering och uppföljning </a:t>
            </a:r>
            <a:r>
              <a:rPr lang="sv-SE" sz="1600" dirty="0" smtClean="0"/>
              <a:t>genom </a:t>
            </a:r>
            <a:r>
              <a:rPr lang="sv-SE" sz="1600" dirty="0"/>
              <a:t>metodstöd, IT-system och </a:t>
            </a:r>
            <a:r>
              <a:rPr lang="sv-SE" sz="1600" dirty="0" smtClean="0"/>
              <a:t>mallar</a:t>
            </a:r>
          </a:p>
          <a:p>
            <a:r>
              <a:rPr lang="sv-SE" sz="1600" dirty="0" smtClean="0"/>
              <a:t>Kvalitetssäkrade processer; följa </a:t>
            </a:r>
            <a:r>
              <a:rPr lang="sv-SE" sz="1600" dirty="0"/>
              <a:t>upp </a:t>
            </a:r>
            <a:r>
              <a:rPr lang="sv-SE" sz="1600" dirty="0" smtClean="0"/>
              <a:t>jämställdhetsarbete över tid</a:t>
            </a:r>
            <a:endParaRPr lang="sv-SE" sz="1600" dirty="0" smtClean="0">
              <a:solidFill>
                <a:schemeClr val="accent6">
                  <a:lumMod val="75000"/>
                </a:schemeClr>
              </a:solidFill>
            </a:endParaRPr>
          </a:p>
          <a:p>
            <a:pPr marL="0" indent="0">
              <a:buNone/>
            </a:pPr>
            <a:endParaRPr lang="sv-SE" sz="1600" dirty="0">
              <a:solidFill>
                <a:schemeClr val="accent6">
                  <a:lumMod val="75000"/>
                </a:schemeClr>
              </a:solidFill>
            </a:endParaRP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 name="Grupp 22"/>
          <p:cNvGrpSpPr/>
          <p:nvPr/>
        </p:nvGrpSpPr>
        <p:grpSpPr>
          <a:xfrm>
            <a:off x="467543" y="396083"/>
            <a:ext cx="756000" cy="720000"/>
            <a:chOff x="3275856" y="1844824"/>
            <a:chExt cx="3024370" cy="2448272"/>
          </a:xfrm>
        </p:grpSpPr>
        <p:sp>
          <p:nvSpPr>
            <p:cNvPr id="24" name="5-udd 23"/>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5" name="textruta 24"/>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1</a:t>
              </a:r>
              <a:endParaRPr lang="sv-SE" sz="600" b="1" dirty="0">
                <a:solidFill>
                  <a:schemeClr val="bg1"/>
                </a:solidFill>
              </a:endParaRPr>
            </a:p>
          </p:txBody>
        </p:sp>
      </p:grpSp>
      <p:sp>
        <p:nvSpPr>
          <p:cNvPr id="26" name="Rektangel 2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1083" y="3212976"/>
            <a:ext cx="1881835" cy="2664296"/>
          </a:xfrm>
          <a:prstGeom prst="rect">
            <a:avLst/>
          </a:prstGeom>
        </p:spPr>
      </p:pic>
    </p:spTree>
    <p:extLst>
      <p:ext uri="{BB962C8B-B14F-4D97-AF65-F5344CB8AC3E}">
        <p14:creationId xmlns:p14="http://schemas.microsoft.com/office/powerpoint/2010/main" val="2998967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nvGrpSpPr>
          <p:cNvPr id="24" name="Grupp 23"/>
          <p:cNvGrpSpPr/>
          <p:nvPr/>
        </p:nvGrpSpPr>
        <p:grpSpPr>
          <a:xfrm>
            <a:off x="3131840" y="2204864"/>
            <a:ext cx="2880320" cy="2448272"/>
            <a:chOff x="3275856" y="1844824"/>
            <a:chExt cx="2880320" cy="2448272"/>
          </a:xfrm>
        </p:grpSpPr>
        <p:sp>
          <p:nvSpPr>
            <p:cNvPr id="6" name="5-udd 5"/>
            <p:cNvSpPr/>
            <p:nvPr/>
          </p:nvSpPr>
          <p:spPr>
            <a:xfrm>
              <a:off x="3275856" y="1844824"/>
              <a:ext cx="288032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solidFill>
                  <a:prstClr val="white"/>
                </a:solidFill>
              </a:endParaRPr>
            </a:p>
          </p:txBody>
        </p:sp>
        <p:sp>
          <p:nvSpPr>
            <p:cNvPr id="23" name="textruta 22"/>
            <p:cNvSpPr txBox="1"/>
            <p:nvPr/>
          </p:nvSpPr>
          <p:spPr>
            <a:xfrm>
              <a:off x="4427984" y="2636912"/>
              <a:ext cx="864096" cy="1015663"/>
            </a:xfrm>
            <a:prstGeom prst="rect">
              <a:avLst/>
            </a:prstGeom>
            <a:noFill/>
          </p:spPr>
          <p:txBody>
            <a:bodyPr wrap="square" rtlCol="0">
              <a:spAutoFit/>
            </a:bodyPr>
            <a:lstStyle/>
            <a:p>
              <a:r>
                <a:rPr lang="sv-SE" sz="6000" b="1" dirty="0" smtClean="0">
                  <a:solidFill>
                    <a:prstClr val="white"/>
                  </a:solidFill>
                </a:rPr>
                <a:t>2</a:t>
              </a:r>
              <a:endParaRPr lang="sv-SE" b="1" dirty="0">
                <a:solidFill>
                  <a:prstClr val="white"/>
                </a:solidFill>
              </a:endParaRPr>
            </a:p>
          </p:txBody>
        </p:sp>
      </p:grpSp>
      <p:sp>
        <p:nvSpPr>
          <p:cNvPr id="29" name="Rubrik 1"/>
          <p:cNvSpPr>
            <a:spLocks noGrp="1"/>
          </p:cNvSpPr>
          <p:nvPr>
            <p:ph type="title"/>
          </p:nvPr>
        </p:nvSpPr>
        <p:spPr>
          <a:xfrm>
            <a:off x="457200" y="274638"/>
            <a:ext cx="8229600" cy="1143000"/>
          </a:xfrm>
        </p:spPr>
        <p:txBody>
          <a:bodyPr>
            <a:normAutofit/>
          </a:bodyPr>
          <a:lstStyle/>
          <a:p>
            <a:r>
              <a:rPr lang="sv-SE" sz="3600" dirty="0" smtClean="0"/>
              <a:t>Goda exempel</a:t>
            </a:r>
            <a:endParaRPr lang="sv-SE" sz="3600" dirty="0">
              <a:solidFill>
                <a:schemeClr val="bg1">
                  <a:lumMod val="50000"/>
                </a:schemeClr>
              </a:solidFill>
            </a:endParaRPr>
          </a:p>
        </p:txBody>
      </p:sp>
      <p:sp>
        <p:nvSpPr>
          <p:cNvPr id="11" name="Rektangel 10"/>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9366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Jämt sjukskriven</a:t>
            </a:r>
            <a:endParaRPr lang="sv-SE" sz="3600" dirty="0">
              <a:solidFill>
                <a:schemeClr val="bg1">
                  <a:lumMod val="50000"/>
                </a:schemeClr>
              </a:solidFill>
            </a:endParaRPr>
          </a:p>
        </p:txBody>
      </p:sp>
      <p:sp>
        <p:nvSpPr>
          <p:cNvPr id="3" name="Platshållare för innehåll 2"/>
          <p:cNvSpPr>
            <a:spLocks noGrp="1"/>
          </p:cNvSpPr>
          <p:nvPr>
            <p:ph idx="1"/>
          </p:nvPr>
        </p:nvSpPr>
        <p:spPr>
          <a:xfrm>
            <a:off x="1512000" y="1614500"/>
            <a:ext cx="6120000" cy="3830724"/>
          </a:xfrm>
        </p:spPr>
        <p:txBody>
          <a:bodyPr>
            <a:normAutofit/>
          </a:bodyPr>
          <a:lstStyle/>
          <a:p>
            <a:pPr marL="0" indent="0">
              <a:spcAft>
                <a:spcPts val="600"/>
              </a:spcAft>
              <a:buNone/>
            </a:pPr>
            <a:r>
              <a:rPr lang="sv-SE" sz="1900" dirty="0" smtClean="0">
                <a:solidFill>
                  <a:schemeClr val="accent6">
                    <a:lumMod val="75000"/>
                  </a:schemeClr>
                </a:solidFill>
              </a:rPr>
              <a:t>Vad var problemet?</a:t>
            </a:r>
            <a:endParaRPr lang="sv-SE" sz="1900" dirty="0" smtClean="0"/>
          </a:p>
          <a:p>
            <a:pPr marL="0" indent="0">
              <a:buNone/>
            </a:pPr>
            <a:r>
              <a:rPr lang="sv-SE" sz="1900" dirty="0" smtClean="0"/>
              <a:t>Medicinska felaktigheter i sjukskrivningsprocessen, på grund av föreställningar om kön</a:t>
            </a:r>
          </a:p>
          <a:p>
            <a:pPr marL="0" indent="0">
              <a:buNone/>
            </a:pPr>
            <a:endParaRPr lang="sv-SE" sz="1900" dirty="0" smtClean="0">
              <a:solidFill>
                <a:schemeClr val="accent6">
                  <a:lumMod val="75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9" name="Rektangel 8"/>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098" name="Picture 2" descr="C:\Users\stiale8919\AppData\Local\Microsoft\Windows\Temporary Internet Files\Content.IE5\EQO5DOV4\MP90042304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0442" b="41586"/>
          <a:stretch/>
        </p:blipFill>
        <p:spPr bwMode="auto">
          <a:xfrm>
            <a:off x="4571998" y="3722232"/>
            <a:ext cx="2952329" cy="21676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iale8919\AppData\Local\Microsoft\Windows\Temporary Internet Files\Content.IE5\QWU5RTNA\MP90042220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10" r="4010"/>
          <a:stretch/>
        </p:blipFill>
        <p:spPr bwMode="auto">
          <a:xfrm>
            <a:off x="1696597" y="3722233"/>
            <a:ext cx="2875402" cy="21565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 10"/>
          <p:cNvGrpSpPr/>
          <p:nvPr/>
        </p:nvGrpSpPr>
        <p:grpSpPr>
          <a:xfrm>
            <a:off x="467543" y="396083"/>
            <a:ext cx="756000" cy="720000"/>
            <a:chOff x="3275856" y="1844824"/>
            <a:chExt cx="3024370" cy="2448272"/>
          </a:xfrm>
        </p:grpSpPr>
        <p:sp>
          <p:nvSpPr>
            <p:cNvPr id="15" name="5-udd 14"/>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6" name="textruta 15"/>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2</a:t>
              </a:r>
              <a:endParaRPr lang="sv-SE" sz="600" b="1" dirty="0">
                <a:solidFill>
                  <a:schemeClr val="bg1"/>
                </a:solidFill>
              </a:endParaRPr>
            </a:p>
          </p:txBody>
        </p:sp>
      </p:gr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938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Jämt sjukskriven</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gjorde man?</a:t>
            </a:r>
          </a:p>
          <a:p>
            <a:pPr>
              <a:lnSpc>
                <a:spcPct val="150000"/>
              </a:lnSpc>
            </a:pPr>
            <a:r>
              <a:rPr lang="sv-SE" sz="1800" dirty="0" err="1" smtClean="0"/>
              <a:t>JämStöds</a:t>
            </a:r>
            <a:r>
              <a:rPr lang="sv-SE" sz="1800" dirty="0" smtClean="0"/>
              <a:t> arbetsgång för jämställdhetsintegrering</a:t>
            </a:r>
          </a:p>
          <a:p>
            <a:pPr>
              <a:lnSpc>
                <a:spcPct val="150000"/>
              </a:lnSpc>
            </a:pPr>
            <a:r>
              <a:rPr lang="sv-SE" sz="1800" dirty="0" smtClean="0"/>
              <a:t>Utbildning</a:t>
            </a:r>
          </a:p>
          <a:p>
            <a:pPr>
              <a:lnSpc>
                <a:spcPct val="150000"/>
              </a:lnSpc>
            </a:pPr>
            <a:r>
              <a:rPr lang="sv-SE" sz="1800" dirty="0" smtClean="0"/>
              <a:t>Genushanden</a:t>
            </a:r>
          </a:p>
          <a:p>
            <a:pPr>
              <a:lnSpc>
                <a:spcPct val="150000"/>
              </a:lnSpc>
            </a:pPr>
            <a:endParaRPr lang="sv-SE" sz="1800" dirty="0" smtClean="0"/>
          </a:p>
          <a:p>
            <a:endParaRPr lang="sv-SE" sz="1800" dirty="0" smtClean="0"/>
          </a:p>
          <a:p>
            <a:pPr marL="0" indent="0">
              <a:buNone/>
            </a:pPr>
            <a:endParaRPr lang="sv-SE" sz="1600" dirty="0">
              <a:solidFill>
                <a:schemeClr val="accent6">
                  <a:lumMod val="75000"/>
                </a:schemeClr>
              </a:solidFill>
            </a:endParaRPr>
          </a:p>
        </p:txBody>
      </p:sp>
      <p:pic>
        <p:nvPicPr>
          <p:cNvPr id="8" name="Bildobjekt 7" descr="C:\Users\leg725\Contacts\Downloads\Trainee Halland\Projekt\JämStöd Trappa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2291" y="3717033"/>
            <a:ext cx="2549709" cy="2160240"/>
          </a:xfrm>
          <a:prstGeom prst="rect">
            <a:avLst/>
          </a:prstGeom>
          <a:noFill/>
          <a:ln>
            <a:noFill/>
          </a:ln>
        </p:spPr>
      </p:pic>
      <p:pic>
        <p:nvPicPr>
          <p:cNvPr id="9" name="Bildobjekt 8" descr="C:\Users\leg725\Contacts\Downloads\Trainee Halland\Projekt\Genushanden.PNG"/>
          <p:cNvPicPr>
            <a:picLocks noChangeAspect="1"/>
          </p:cNvPicPr>
          <p:nvPr/>
        </p:nvPicPr>
        <p:blipFill rotWithShape="1">
          <a:blip r:embed="rId7" cstate="print">
            <a:extLst>
              <a:ext uri="{28A0092B-C50C-407E-A947-70E740481C1C}">
                <a14:useLocalDpi xmlns:a14="http://schemas.microsoft.com/office/drawing/2010/main" val="0"/>
              </a:ext>
            </a:extLst>
          </a:blip>
          <a:srcRect b="28562"/>
          <a:stretch/>
        </p:blipFill>
        <p:spPr bwMode="auto">
          <a:xfrm>
            <a:off x="4579777" y="2778840"/>
            <a:ext cx="2872543" cy="3098432"/>
          </a:xfrm>
          <a:prstGeom prst="rect">
            <a:avLst/>
          </a:prstGeom>
          <a:noFill/>
          <a:ln>
            <a:noFill/>
          </a:ln>
        </p:spPr>
      </p:pic>
      <p:sp>
        <p:nvSpPr>
          <p:cNvPr id="10" name="Rektangel 9"/>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5" name="Grupp 14"/>
          <p:cNvGrpSpPr/>
          <p:nvPr/>
        </p:nvGrpSpPr>
        <p:grpSpPr>
          <a:xfrm>
            <a:off x="467543" y="396083"/>
            <a:ext cx="756000" cy="720000"/>
            <a:chOff x="3275856" y="1844824"/>
            <a:chExt cx="3024370" cy="2448272"/>
          </a:xfrm>
        </p:grpSpPr>
        <p:sp>
          <p:nvSpPr>
            <p:cNvPr id="16" name="5-udd 15"/>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7" name="textruta 16"/>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2</a:t>
              </a:r>
              <a:endParaRPr lang="sv-SE" sz="600" b="1" dirty="0">
                <a:solidFill>
                  <a:schemeClr val="bg1"/>
                </a:solidFill>
              </a:endParaRPr>
            </a:p>
          </p:txBody>
        </p:sp>
      </p:grpSp>
      <p:sp>
        <p:nvSpPr>
          <p:cNvPr id="18" name="Rektangel 17"/>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7361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Jämt sjukskriven</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blev resultatet?</a:t>
            </a:r>
          </a:p>
          <a:p>
            <a:pPr>
              <a:lnSpc>
                <a:spcPct val="150000"/>
              </a:lnSpc>
            </a:pPr>
            <a:r>
              <a:rPr lang="sv-SE" sz="1800" dirty="0" smtClean="0"/>
              <a:t>Antalet sjukskrivna kvinnor minskade</a:t>
            </a:r>
          </a:p>
          <a:p>
            <a:pPr>
              <a:lnSpc>
                <a:spcPct val="150000"/>
              </a:lnSpc>
            </a:pPr>
            <a:r>
              <a:rPr lang="sv-SE" sz="1800" dirty="0" smtClean="0"/>
              <a:t>Antalet sjukskrivna män minskade </a:t>
            </a:r>
          </a:p>
          <a:p>
            <a:pPr>
              <a:lnSpc>
                <a:spcPct val="150000"/>
              </a:lnSpc>
            </a:pPr>
            <a:r>
              <a:rPr lang="sv-SE" sz="1800" dirty="0" smtClean="0"/>
              <a:t>Ökad medvetenhet</a:t>
            </a:r>
          </a:p>
          <a:p>
            <a:pPr>
              <a:lnSpc>
                <a:spcPct val="150000"/>
              </a:lnSpc>
            </a:pPr>
            <a:r>
              <a:rPr lang="sv-SE" sz="1800" dirty="0" smtClean="0"/>
              <a:t>Standardiserade frågor</a:t>
            </a:r>
          </a:p>
          <a:p>
            <a:pPr marL="0" indent="0">
              <a:buNone/>
            </a:pPr>
            <a:endParaRPr lang="sv-SE" sz="1600" dirty="0">
              <a:solidFill>
                <a:schemeClr val="accent6">
                  <a:lumMod val="75000"/>
                </a:schemeClr>
              </a:solidFill>
            </a:endParaRP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p:cNvGrpSpPr/>
          <p:nvPr/>
        </p:nvGrpSpPr>
        <p:grpSpPr>
          <a:xfrm>
            <a:off x="467543" y="396083"/>
            <a:ext cx="756000" cy="720000"/>
            <a:chOff x="3275856" y="1844824"/>
            <a:chExt cx="3024370" cy="2448272"/>
          </a:xfrm>
        </p:grpSpPr>
        <p:sp>
          <p:nvSpPr>
            <p:cNvPr id="11" name="5-udd 10"/>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5" name="textruta 14"/>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2</a:t>
              </a:r>
              <a:endParaRPr lang="sv-SE" sz="600" b="1" dirty="0">
                <a:solidFill>
                  <a:schemeClr val="bg1"/>
                </a:solidFill>
              </a:endParaRPr>
            </a:p>
          </p:txBody>
        </p:sp>
      </p:grpSp>
      <p:sp>
        <p:nvSpPr>
          <p:cNvPr id="16" name="Rektangel 1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402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p:cNvGrpSpPr/>
          <p:nvPr/>
        </p:nvGrpSpPr>
        <p:grpSpPr>
          <a:xfrm>
            <a:off x="3131840" y="2204864"/>
            <a:ext cx="2880320" cy="2448272"/>
            <a:chOff x="3275856" y="1844824"/>
            <a:chExt cx="2880320" cy="2448272"/>
          </a:xfrm>
        </p:grpSpPr>
        <p:sp>
          <p:nvSpPr>
            <p:cNvPr id="6" name="5-udd 5"/>
            <p:cNvSpPr/>
            <p:nvPr/>
          </p:nvSpPr>
          <p:spPr>
            <a:xfrm>
              <a:off x="3275856" y="1844824"/>
              <a:ext cx="288032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3" name="textruta 22"/>
            <p:cNvSpPr txBox="1"/>
            <p:nvPr/>
          </p:nvSpPr>
          <p:spPr>
            <a:xfrm>
              <a:off x="4427984" y="2636912"/>
              <a:ext cx="864096" cy="1015663"/>
            </a:xfrm>
            <a:prstGeom prst="rect">
              <a:avLst/>
            </a:prstGeom>
            <a:noFill/>
          </p:spPr>
          <p:txBody>
            <a:bodyPr wrap="square" rtlCol="0">
              <a:spAutoFit/>
            </a:bodyPr>
            <a:lstStyle/>
            <a:p>
              <a:r>
                <a:rPr lang="sv-SE" sz="6000" b="1" dirty="0" smtClean="0">
                  <a:solidFill>
                    <a:schemeClr val="bg1"/>
                  </a:solidFill>
                </a:rPr>
                <a:t>3</a:t>
              </a:r>
              <a:endParaRPr lang="sv-SE" b="1" dirty="0">
                <a:solidFill>
                  <a:schemeClr val="bg1"/>
                </a:solidFill>
              </a:endParaRPr>
            </a:p>
          </p:txBody>
        </p:sp>
      </p:grpSp>
      <p:sp>
        <p:nvSpPr>
          <p:cNvPr id="29" name="Rubrik 1"/>
          <p:cNvSpPr>
            <a:spLocks noGrp="1"/>
          </p:cNvSpPr>
          <p:nvPr>
            <p:ph type="title"/>
          </p:nvPr>
        </p:nvSpPr>
        <p:spPr>
          <a:xfrm>
            <a:off x="457200" y="274638"/>
            <a:ext cx="8229600" cy="1143000"/>
          </a:xfrm>
        </p:spPr>
        <p:txBody>
          <a:bodyPr>
            <a:normAutofit/>
          </a:bodyPr>
          <a:lstStyle/>
          <a:p>
            <a:r>
              <a:rPr lang="sv-SE" sz="3600" dirty="0" smtClean="0"/>
              <a:t>Goda exempel</a:t>
            </a:r>
            <a:endParaRPr lang="sv-SE" sz="3600" dirty="0">
              <a:solidFill>
                <a:schemeClr val="bg1">
                  <a:lumMod val="50000"/>
                </a:schemeClr>
              </a:solidFill>
            </a:endParaRPr>
          </a:p>
        </p:txBody>
      </p:sp>
      <p:sp>
        <p:nvSpPr>
          <p:cNvPr id="11" name="Rektangel 10"/>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936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Skola i Gnesta</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878396"/>
          </a:xfrm>
        </p:spPr>
        <p:txBody>
          <a:bodyPr>
            <a:normAutofit/>
          </a:bodyPr>
          <a:lstStyle/>
          <a:p>
            <a:pPr marL="0" indent="0">
              <a:spcAft>
                <a:spcPts val="600"/>
              </a:spcAft>
              <a:buNone/>
            </a:pPr>
            <a:r>
              <a:rPr lang="sv-SE" sz="1800" dirty="0" smtClean="0">
                <a:solidFill>
                  <a:schemeClr val="accent6">
                    <a:lumMod val="75000"/>
                  </a:schemeClr>
                </a:solidFill>
              </a:rPr>
              <a:t>Vad var problemet?</a:t>
            </a:r>
          </a:p>
          <a:p>
            <a:pPr marL="0" indent="0">
              <a:spcAft>
                <a:spcPts val="600"/>
              </a:spcAft>
              <a:buNone/>
            </a:pPr>
            <a:r>
              <a:rPr lang="sv-SE" sz="1800" dirty="0" smtClean="0"/>
              <a:t>Pojkar presterar sämre än flickor i grundskolan</a:t>
            </a:r>
          </a:p>
          <a:p>
            <a:pPr marL="0" indent="0">
              <a:buNone/>
            </a:pPr>
            <a:endParaRPr lang="sv-SE" sz="1600" dirty="0">
              <a:solidFill>
                <a:schemeClr val="accent6">
                  <a:lumMod val="75000"/>
                </a:schemeClr>
              </a:solidFill>
            </a:endParaRPr>
          </a:p>
        </p:txBody>
      </p:sp>
      <p:graphicFrame>
        <p:nvGraphicFramePr>
          <p:cNvPr id="3" name="Tabell 2"/>
          <p:cNvGraphicFramePr>
            <a:graphicFrameLocks noGrp="1"/>
          </p:cNvGraphicFramePr>
          <p:nvPr>
            <p:extLst>
              <p:ext uri="{D42A27DB-BD31-4B8C-83A1-F6EECF244321}">
                <p14:modId xmlns:p14="http://schemas.microsoft.com/office/powerpoint/2010/main" val="637325647"/>
              </p:ext>
            </p:extLst>
          </p:nvPr>
        </p:nvGraphicFramePr>
        <p:xfrm>
          <a:off x="1867999" y="2929762"/>
          <a:ext cx="5408002" cy="1219320"/>
        </p:xfrm>
        <a:graphic>
          <a:graphicData uri="http://schemas.openxmlformats.org/drawingml/2006/table">
            <a:tbl>
              <a:tblPr firstRow="1" firstCol="1" bandRow="1">
                <a:tableStyleId>{5C22544A-7EE6-4342-B048-85BDC9FD1C3A}</a:tableStyleId>
              </a:tblPr>
              <a:tblGrid>
                <a:gridCol w="830222"/>
                <a:gridCol w="915556"/>
                <a:gridCol w="915556"/>
                <a:gridCol w="915556"/>
                <a:gridCol w="915556"/>
                <a:gridCol w="915556"/>
              </a:tblGrid>
              <a:tr h="304830">
                <a:tc>
                  <a:txBody>
                    <a:bodyPr/>
                    <a:lstStyle/>
                    <a:p>
                      <a:pPr algn="just">
                        <a:lnSpc>
                          <a:spcPct val="115000"/>
                        </a:lnSpc>
                        <a:spcAft>
                          <a:spcPts val="0"/>
                        </a:spcAft>
                      </a:pPr>
                      <a:r>
                        <a:rPr lang="sv-SE" sz="1200" dirty="0">
                          <a:effectLst/>
                        </a:rPr>
                        <a:t> </a:t>
                      </a:r>
                      <a:endParaRPr lang="sv-SE" sz="1200" dirty="0">
                        <a:effectLst/>
                        <a:latin typeface="Times New Roman"/>
                        <a:ea typeface="Calibri"/>
                        <a:cs typeface="Times New Roman"/>
                      </a:endParaRPr>
                    </a:p>
                  </a:txBody>
                  <a:tcPr marL="68580" marR="68580" marT="0" marB="0" anchor="ctr">
                    <a:solidFill>
                      <a:schemeClr val="accent6">
                        <a:lumMod val="75000"/>
                      </a:schemeClr>
                    </a:solidFill>
                  </a:tcPr>
                </a:tc>
                <a:tc>
                  <a:txBody>
                    <a:bodyPr/>
                    <a:lstStyle/>
                    <a:p>
                      <a:pPr algn="ctr">
                        <a:lnSpc>
                          <a:spcPct val="115000"/>
                        </a:lnSpc>
                        <a:spcAft>
                          <a:spcPts val="0"/>
                        </a:spcAft>
                      </a:pPr>
                      <a:r>
                        <a:rPr lang="sv-SE" sz="1200" dirty="0">
                          <a:effectLst/>
                        </a:rPr>
                        <a:t>Falkenberg</a:t>
                      </a:r>
                      <a:endParaRPr lang="sv-SE" sz="1200" dirty="0">
                        <a:effectLst/>
                        <a:latin typeface="Times New Roman"/>
                        <a:ea typeface="Calibri"/>
                        <a:cs typeface="Times New Roman"/>
                      </a:endParaRPr>
                    </a:p>
                  </a:txBody>
                  <a:tcPr marL="68580" marR="68580" marT="0" marB="0" anchor="ctr">
                    <a:solidFill>
                      <a:schemeClr val="accent6">
                        <a:lumMod val="75000"/>
                      </a:schemeClr>
                    </a:solidFill>
                  </a:tcPr>
                </a:tc>
                <a:tc>
                  <a:txBody>
                    <a:bodyPr/>
                    <a:lstStyle/>
                    <a:p>
                      <a:pPr algn="ctr">
                        <a:lnSpc>
                          <a:spcPct val="115000"/>
                        </a:lnSpc>
                        <a:spcAft>
                          <a:spcPts val="0"/>
                        </a:spcAft>
                      </a:pPr>
                      <a:r>
                        <a:rPr lang="sv-SE" sz="1200" dirty="0">
                          <a:effectLst/>
                        </a:rPr>
                        <a:t>Halmstad</a:t>
                      </a:r>
                      <a:endParaRPr lang="sv-SE" sz="1200" dirty="0">
                        <a:effectLst/>
                        <a:latin typeface="Times New Roman"/>
                        <a:ea typeface="Calibri"/>
                        <a:cs typeface="Times New Roman"/>
                      </a:endParaRPr>
                    </a:p>
                  </a:txBody>
                  <a:tcPr marL="68580" marR="68580" marT="0" marB="0" anchor="ctr">
                    <a:solidFill>
                      <a:schemeClr val="accent6">
                        <a:lumMod val="75000"/>
                      </a:schemeClr>
                    </a:solidFill>
                  </a:tcPr>
                </a:tc>
                <a:tc>
                  <a:txBody>
                    <a:bodyPr/>
                    <a:lstStyle/>
                    <a:p>
                      <a:pPr algn="ctr">
                        <a:lnSpc>
                          <a:spcPct val="115000"/>
                        </a:lnSpc>
                        <a:spcAft>
                          <a:spcPts val="0"/>
                        </a:spcAft>
                      </a:pPr>
                      <a:r>
                        <a:rPr lang="sv-SE" sz="1200" dirty="0">
                          <a:effectLst/>
                        </a:rPr>
                        <a:t>Hylte</a:t>
                      </a:r>
                      <a:endParaRPr lang="sv-SE" sz="1200" dirty="0">
                        <a:effectLst/>
                        <a:latin typeface="Times New Roman"/>
                        <a:ea typeface="Calibri"/>
                        <a:cs typeface="Times New Roman"/>
                      </a:endParaRPr>
                    </a:p>
                  </a:txBody>
                  <a:tcPr marL="68580" marR="68580" marT="0" marB="0" anchor="ctr">
                    <a:solidFill>
                      <a:schemeClr val="accent6">
                        <a:lumMod val="75000"/>
                      </a:schemeClr>
                    </a:solidFill>
                  </a:tcPr>
                </a:tc>
                <a:tc>
                  <a:txBody>
                    <a:bodyPr/>
                    <a:lstStyle/>
                    <a:p>
                      <a:pPr algn="ctr">
                        <a:lnSpc>
                          <a:spcPct val="115000"/>
                        </a:lnSpc>
                        <a:spcAft>
                          <a:spcPts val="0"/>
                        </a:spcAft>
                      </a:pPr>
                      <a:r>
                        <a:rPr lang="sv-SE" sz="1200" dirty="0">
                          <a:effectLst/>
                        </a:rPr>
                        <a:t>Varberg</a:t>
                      </a:r>
                      <a:endParaRPr lang="sv-SE" sz="1200" dirty="0">
                        <a:effectLst/>
                        <a:latin typeface="Times New Roman"/>
                        <a:ea typeface="Calibri"/>
                        <a:cs typeface="Times New Roman"/>
                      </a:endParaRPr>
                    </a:p>
                  </a:txBody>
                  <a:tcPr marL="68580" marR="68580" marT="0" marB="0" anchor="ctr">
                    <a:lnR w="38100" cap="flat" cmpd="sng" algn="ctr">
                      <a:solidFill>
                        <a:schemeClr val="bg1"/>
                      </a:solidFill>
                      <a:prstDash val="solid"/>
                      <a:round/>
                      <a:headEnd type="none" w="med" len="med"/>
                      <a:tailEnd type="none" w="med" len="med"/>
                    </a:lnR>
                    <a:solidFill>
                      <a:schemeClr val="accent6">
                        <a:lumMod val="75000"/>
                      </a:schemeClr>
                    </a:solidFill>
                  </a:tcPr>
                </a:tc>
                <a:tc>
                  <a:txBody>
                    <a:bodyPr/>
                    <a:lstStyle/>
                    <a:p>
                      <a:pPr algn="ctr">
                        <a:lnSpc>
                          <a:spcPct val="115000"/>
                        </a:lnSpc>
                        <a:spcAft>
                          <a:spcPts val="0"/>
                        </a:spcAft>
                      </a:pPr>
                      <a:r>
                        <a:rPr lang="sv-SE" sz="1200" dirty="0">
                          <a:effectLst/>
                        </a:rPr>
                        <a:t>Riket totalt </a:t>
                      </a:r>
                      <a:endParaRPr lang="sv-SE" sz="1200" dirty="0">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solidFill>
                      <a:schemeClr val="accent6">
                        <a:lumMod val="75000"/>
                      </a:schemeClr>
                    </a:solidFill>
                  </a:tcPr>
                </a:tc>
              </a:tr>
              <a:tr h="304830">
                <a:tc>
                  <a:txBody>
                    <a:bodyPr/>
                    <a:lstStyle/>
                    <a:p>
                      <a:pPr algn="just">
                        <a:lnSpc>
                          <a:spcPct val="115000"/>
                        </a:lnSpc>
                        <a:spcAft>
                          <a:spcPts val="0"/>
                        </a:spcAft>
                      </a:pPr>
                      <a:r>
                        <a:rPr lang="sv-SE" sz="1200">
                          <a:effectLst/>
                        </a:rPr>
                        <a:t>Flickor</a:t>
                      </a:r>
                      <a:endParaRPr lang="sv-SE" sz="1200">
                        <a:effectLst/>
                        <a:latin typeface="Times New Roman"/>
                        <a:ea typeface="Calibri"/>
                        <a:cs typeface="Times New Roman"/>
                      </a:endParaRPr>
                    </a:p>
                  </a:txBody>
                  <a:tcPr marL="68580" marR="68580" marT="0" marB="0" anchor="ctr">
                    <a:solidFill>
                      <a:schemeClr val="accent6">
                        <a:lumMod val="75000"/>
                      </a:schemeClr>
                    </a:solidFill>
                  </a:tcPr>
                </a:tc>
                <a:tc>
                  <a:txBody>
                    <a:bodyPr/>
                    <a:lstStyle/>
                    <a:p>
                      <a:pPr algn="ctr">
                        <a:lnSpc>
                          <a:spcPct val="115000"/>
                        </a:lnSpc>
                        <a:spcAft>
                          <a:spcPts val="0"/>
                        </a:spcAft>
                      </a:pPr>
                      <a:r>
                        <a:rPr lang="sv-SE" sz="1200" dirty="0">
                          <a:effectLst/>
                        </a:rPr>
                        <a:t>230</a:t>
                      </a:r>
                      <a:endParaRPr lang="sv-SE" sz="1200" dirty="0">
                        <a:effectLst/>
                        <a:latin typeface="Times New Roman"/>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sv-SE" sz="1200" dirty="0">
                          <a:effectLst/>
                        </a:rPr>
                        <a:t>224</a:t>
                      </a:r>
                      <a:endParaRPr lang="sv-SE" sz="1200" dirty="0">
                        <a:effectLst/>
                        <a:latin typeface="Times New Roman"/>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sv-SE" sz="1200">
                          <a:effectLst/>
                        </a:rPr>
                        <a:t>217</a:t>
                      </a:r>
                      <a:endParaRPr lang="sv-SE" sz="1200">
                        <a:effectLst/>
                        <a:latin typeface="Times New Roman"/>
                        <a:ea typeface="Calibri"/>
                        <a:cs typeface="Times New Roman"/>
                      </a:endParaRPr>
                    </a:p>
                  </a:txBody>
                  <a:tcPr marL="68580" marR="68580" marT="0" marB="0" anchor="ctr">
                    <a:solidFill>
                      <a:schemeClr val="bg1">
                        <a:lumMod val="85000"/>
                      </a:schemeClr>
                    </a:solidFill>
                  </a:tcPr>
                </a:tc>
                <a:tc>
                  <a:txBody>
                    <a:bodyPr/>
                    <a:lstStyle/>
                    <a:p>
                      <a:pPr algn="ctr">
                        <a:lnSpc>
                          <a:spcPct val="115000"/>
                        </a:lnSpc>
                        <a:spcAft>
                          <a:spcPts val="0"/>
                        </a:spcAft>
                      </a:pPr>
                      <a:r>
                        <a:rPr lang="sv-SE" sz="1200" dirty="0">
                          <a:effectLst/>
                        </a:rPr>
                        <a:t>219</a:t>
                      </a:r>
                      <a:endParaRPr lang="sv-SE" sz="1200" dirty="0">
                        <a:effectLst/>
                        <a:latin typeface="Times New Roman"/>
                        <a:ea typeface="Calibri"/>
                        <a:cs typeface="Times New Roman"/>
                      </a:endParaRPr>
                    </a:p>
                  </a:txBody>
                  <a:tcPr marL="68580" marR="68580" marT="0" marB="0" anchor="ctr">
                    <a:lnR w="381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lnSpc>
                          <a:spcPct val="115000"/>
                        </a:lnSpc>
                        <a:spcAft>
                          <a:spcPts val="0"/>
                        </a:spcAft>
                      </a:pPr>
                      <a:r>
                        <a:rPr lang="sv-SE" sz="1200" dirty="0">
                          <a:effectLst/>
                        </a:rPr>
                        <a:t>224</a:t>
                      </a:r>
                      <a:endParaRPr lang="sv-SE" sz="1200" dirty="0">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solidFill>
                      <a:schemeClr val="bg1">
                        <a:lumMod val="85000"/>
                      </a:schemeClr>
                    </a:solidFill>
                  </a:tcPr>
                </a:tc>
              </a:tr>
              <a:tr h="304830">
                <a:tc>
                  <a:txBody>
                    <a:bodyPr/>
                    <a:lstStyle/>
                    <a:p>
                      <a:pPr algn="just">
                        <a:lnSpc>
                          <a:spcPct val="115000"/>
                        </a:lnSpc>
                        <a:spcAft>
                          <a:spcPts val="0"/>
                        </a:spcAft>
                      </a:pPr>
                      <a:r>
                        <a:rPr lang="sv-SE" sz="1200" dirty="0">
                          <a:effectLst/>
                        </a:rPr>
                        <a:t>Pojkar </a:t>
                      </a:r>
                      <a:endParaRPr lang="sv-SE" sz="1200" dirty="0">
                        <a:effectLst/>
                        <a:latin typeface="Times New Roman"/>
                        <a:ea typeface="Calibri"/>
                        <a:cs typeface="Times New Roman"/>
                      </a:endParaRPr>
                    </a:p>
                  </a:txBody>
                  <a:tcPr marL="68580" marR="68580" marT="0" marB="0" anchor="ctr">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0"/>
                        </a:spcAft>
                      </a:pPr>
                      <a:r>
                        <a:rPr lang="sv-SE" sz="1200" dirty="0">
                          <a:effectLst/>
                        </a:rPr>
                        <a:t>201</a:t>
                      </a:r>
                      <a:endParaRPr lang="sv-SE" sz="1200" dirty="0">
                        <a:effectLst/>
                        <a:latin typeface="Times New Roman"/>
                        <a:ea typeface="Calibri"/>
                        <a:cs typeface="Times New Roman"/>
                      </a:endParaRPr>
                    </a:p>
                  </a:txBody>
                  <a:tcPr marL="68580" marR="68580" marT="0" marB="0" anchor="ct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sv-SE" sz="1200" dirty="0">
                          <a:effectLst/>
                        </a:rPr>
                        <a:t>208</a:t>
                      </a:r>
                      <a:endParaRPr lang="sv-SE" sz="1200" dirty="0">
                        <a:effectLst/>
                        <a:latin typeface="Times New Roman"/>
                        <a:ea typeface="Calibri"/>
                        <a:cs typeface="Times New Roman"/>
                      </a:endParaRPr>
                    </a:p>
                  </a:txBody>
                  <a:tcPr marL="68580" marR="68580" marT="0" marB="0" anchor="ct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sv-SE" sz="1200" dirty="0">
                          <a:effectLst/>
                        </a:rPr>
                        <a:t>194</a:t>
                      </a:r>
                      <a:endParaRPr lang="sv-SE" sz="1200" dirty="0">
                        <a:effectLst/>
                        <a:latin typeface="Times New Roman"/>
                        <a:ea typeface="Calibri"/>
                        <a:cs typeface="Times New Roman"/>
                      </a:endParaRPr>
                    </a:p>
                  </a:txBody>
                  <a:tcPr marL="68580" marR="68580" marT="0" marB="0" anchor="ct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sv-SE" sz="1200" dirty="0">
                          <a:effectLst/>
                        </a:rPr>
                        <a:t>208</a:t>
                      </a:r>
                      <a:endParaRPr lang="sv-SE" sz="1200" dirty="0">
                        <a:effectLst/>
                        <a:latin typeface="Times New Roman"/>
                        <a:ea typeface="Calibri"/>
                        <a:cs typeface="Times New Roman"/>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sv-SE" sz="1200" dirty="0">
                          <a:effectLst/>
                        </a:rPr>
                        <a:t>202</a:t>
                      </a:r>
                      <a:endParaRPr lang="sv-SE" sz="1200" dirty="0">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1">
                        <a:lumMod val="95000"/>
                      </a:schemeClr>
                    </a:solidFill>
                  </a:tcPr>
                </a:tc>
              </a:tr>
              <a:tr h="304830">
                <a:tc>
                  <a:txBody>
                    <a:bodyPr/>
                    <a:lstStyle/>
                    <a:p>
                      <a:pPr algn="just">
                        <a:lnSpc>
                          <a:spcPct val="115000"/>
                        </a:lnSpc>
                        <a:spcAft>
                          <a:spcPts val="0"/>
                        </a:spcAft>
                      </a:pPr>
                      <a:r>
                        <a:rPr lang="sv-SE" sz="1200" dirty="0">
                          <a:effectLst/>
                        </a:rPr>
                        <a:t>Differens</a:t>
                      </a:r>
                      <a:endParaRPr lang="sv-SE" sz="1200" dirty="0">
                        <a:effectLst/>
                        <a:latin typeface="Times New Roman"/>
                        <a:ea typeface="Calibri"/>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accent6">
                        <a:lumMod val="75000"/>
                      </a:schemeClr>
                    </a:solidFill>
                  </a:tcPr>
                </a:tc>
                <a:tc>
                  <a:txBody>
                    <a:bodyPr/>
                    <a:lstStyle/>
                    <a:p>
                      <a:pPr algn="ctr">
                        <a:lnSpc>
                          <a:spcPct val="115000"/>
                        </a:lnSpc>
                        <a:spcAft>
                          <a:spcPts val="0"/>
                        </a:spcAft>
                      </a:pPr>
                      <a:r>
                        <a:rPr lang="sv-SE" sz="1200" dirty="0">
                          <a:effectLst/>
                        </a:rPr>
                        <a:t>29</a:t>
                      </a:r>
                      <a:endParaRPr lang="sv-SE" sz="1200" dirty="0">
                        <a:effectLst/>
                        <a:latin typeface="Times New Roman"/>
                        <a:ea typeface="Calibri"/>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lnSpc>
                          <a:spcPct val="115000"/>
                        </a:lnSpc>
                        <a:spcAft>
                          <a:spcPts val="0"/>
                        </a:spcAft>
                      </a:pPr>
                      <a:r>
                        <a:rPr lang="sv-SE" sz="1200">
                          <a:effectLst/>
                        </a:rPr>
                        <a:t>15</a:t>
                      </a:r>
                      <a:endParaRPr lang="sv-SE" sz="1200">
                        <a:effectLst/>
                        <a:latin typeface="Times New Roman"/>
                        <a:ea typeface="Calibri"/>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lnSpc>
                          <a:spcPct val="115000"/>
                        </a:lnSpc>
                        <a:spcAft>
                          <a:spcPts val="0"/>
                        </a:spcAft>
                      </a:pPr>
                      <a:r>
                        <a:rPr lang="sv-SE" sz="1200">
                          <a:effectLst/>
                        </a:rPr>
                        <a:t>23</a:t>
                      </a:r>
                      <a:endParaRPr lang="sv-SE" sz="1200">
                        <a:effectLst/>
                        <a:latin typeface="Times New Roman"/>
                        <a:ea typeface="Calibri"/>
                        <a:cs typeface="Times New Roman"/>
                      </a:endParaRPr>
                    </a:p>
                  </a:txBody>
                  <a:tcPr marL="68580" marR="68580" marT="0" marB="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lnSpc>
                          <a:spcPct val="115000"/>
                        </a:lnSpc>
                        <a:spcAft>
                          <a:spcPts val="0"/>
                        </a:spcAft>
                      </a:pPr>
                      <a:r>
                        <a:rPr lang="sv-SE" sz="1200" dirty="0">
                          <a:effectLst/>
                        </a:rPr>
                        <a:t>11</a:t>
                      </a:r>
                      <a:endParaRPr lang="sv-SE" sz="1200" dirty="0">
                        <a:effectLst/>
                        <a:latin typeface="Times New Roman"/>
                        <a:ea typeface="Calibri"/>
                        <a:cs typeface="Times New Roman"/>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lnSpc>
                          <a:spcPct val="115000"/>
                        </a:lnSpc>
                        <a:spcAft>
                          <a:spcPts val="0"/>
                        </a:spcAft>
                      </a:pPr>
                      <a:r>
                        <a:rPr lang="sv-SE" sz="1200" dirty="0">
                          <a:effectLst/>
                        </a:rPr>
                        <a:t>22</a:t>
                      </a:r>
                      <a:endParaRPr lang="sv-SE" sz="1200" dirty="0">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85000"/>
                      </a:schemeClr>
                    </a:solidFill>
                  </a:tcPr>
                </a:tc>
              </a:tr>
            </a:tbl>
          </a:graphicData>
        </a:graphic>
      </p:graphicFrame>
      <p:sp>
        <p:nvSpPr>
          <p:cNvPr id="4" name="textruta 3"/>
          <p:cNvSpPr txBox="1"/>
          <p:nvPr/>
        </p:nvSpPr>
        <p:spPr>
          <a:xfrm>
            <a:off x="1871699" y="2663334"/>
            <a:ext cx="5400600" cy="261610"/>
          </a:xfrm>
          <a:prstGeom prst="rect">
            <a:avLst/>
          </a:prstGeom>
          <a:noFill/>
        </p:spPr>
        <p:txBody>
          <a:bodyPr wrap="square" rtlCol="0">
            <a:spAutoFit/>
          </a:bodyPr>
          <a:lstStyle/>
          <a:p>
            <a:r>
              <a:rPr lang="sv-SE" sz="1100" dirty="0" smtClean="0">
                <a:solidFill>
                  <a:schemeClr val="bg1">
                    <a:lumMod val="50000"/>
                  </a:schemeClr>
                </a:solidFill>
              </a:rPr>
              <a:t>Betyg årskurs 9, genomsnittligt meritvärde 2013 (Skolverkets databas för jämförelsetal)</a:t>
            </a:r>
            <a:endParaRPr lang="sv-SE" sz="1100" dirty="0">
              <a:solidFill>
                <a:schemeClr val="bg1">
                  <a:lumMod val="50000"/>
                </a:schemeClr>
              </a:solidFill>
            </a:endParaRPr>
          </a:p>
        </p:txBody>
      </p:sp>
      <p:sp>
        <p:nvSpPr>
          <p:cNvPr id="9" name="Rektangel 8"/>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p:cNvGrpSpPr/>
          <p:nvPr/>
        </p:nvGrpSpPr>
        <p:grpSpPr>
          <a:xfrm>
            <a:off x="467543" y="396083"/>
            <a:ext cx="756000" cy="720000"/>
            <a:chOff x="3275856" y="1844824"/>
            <a:chExt cx="3024370" cy="2448272"/>
          </a:xfrm>
        </p:grpSpPr>
        <p:sp>
          <p:nvSpPr>
            <p:cNvPr id="15" name="5-udd 14"/>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6" name="textruta 15"/>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3</a:t>
              </a:r>
              <a:endParaRPr lang="sv-SE" sz="600" b="1" dirty="0">
                <a:solidFill>
                  <a:schemeClr val="bg1"/>
                </a:solidFill>
              </a:endParaRPr>
            </a:p>
          </p:txBody>
        </p:sp>
      </p:gr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478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Skola i Gnesta</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l="19950" r="19652" b="50000"/>
          <a:stretch/>
        </p:blipFill>
        <p:spPr>
          <a:xfrm>
            <a:off x="3098800" y="5877272"/>
            <a:ext cx="2946400"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gjorde man?</a:t>
            </a:r>
          </a:p>
          <a:p>
            <a:pPr>
              <a:lnSpc>
                <a:spcPct val="150000"/>
              </a:lnSpc>
            </a:pPr>
            <a:r>
              <a:rPr lang="sv-SE" sz="1800" dirty="0" smtClean="0"/>
              <a:t>Utbildning i genus, normer och makt </a:t>
            </a:r>
          </a:p>
          <a:p>
            <a:pPr>
              <a:lnSpc>
                <a:spcPct val="150000"/>
              </a:lnSpc>
            </a:pPr>
            <a:r>
              <a:rPr lang="sv-SE" sz="1800" dirty="0" smtClean="0"/>
              <a:t>Jämställdhetsstrateg</a:t>
            </a:r>
          </a:p>
          <a:p>
            <a:pPr>
              <a:lnSpc>
                <a:spcPct val="150000"/>
              </a:lnSpc>
            </a:pPr>
            <a:r>
              <a:rPr lang="sv-SE" sz="1800" dirty="0" smtClean="0"/>
              <a:t>Könsuppdelad statistik</a:t>
            </a:r>
          </a:p>
          <a:p>
            <a:pPr>
              <a:lnSpc>
                <a:spcPct val="150000"/>
              </a:lnSpc>
            </a:pPr>
            <a:r>
              <a:rPr lang="sv-SE" sz="1800" dirty="0" smtClean="0"/>
              <a:t>Normkritiskt arbete med eleverna</a:t>
            </a:r>
          </a:p>
          <a:p>
            <a:pPr>
              <a:lnSpc>
                <a:spcPct val="150000"/>
              </a:lnSpc>
            </a:pPr>
            <a:r>
              <a:rPr lang="sv-SE" sz="1800" dirty="0" smtClean="0"/>
              <a:t>Nolltolerans för bråk och kränkningar, även ”på skoj”</a:t>
            </a:r>
          </a:p>
          <a:p>
            <a:pPr marL="0" indent="0">
              <a:buNone/>
            </a:pPr>
            <a:endParaRPr lang="sv-SE" sz="1800" dirty="0"/>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p:cNvGrpSpPr/>
          <p:nvPr/>
        </p:nvGrpSpPr>
        <p:grpSpPr>
          <a:xfrm>
            <a:off x="467543" y="396083"/>
            <a:ext cx="756000" cy="720000"/>
            <a:chOff x="3275856" y="1844824"/>
            <a:chExt cx="3024370" cy="2448272"/>
          </a:xfrm>
        </p:grpSpPr>
        <p:sp>
          <p:nvSpPr>
            <p:cNvPr id="11" name="5-udd 10"/>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5" name="textruta 14"/>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3</a:t>
              </a:r>
              <a:endParaRPr lang="sv-SE" sz="600" b="1" dirty="0">
                <a:solidFill>
                  <a:schemeClr val="bg1"/>
                </a:solidFill>
              </a:endParaRPr>
            </a:p>
          </p:txBody>
        </p:sp>
      </p:grpSp>
      <p:sp>
        <p:nvSpPr>
          <p:cNvPr id="16" name="Rektangel 1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7787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Skola i Gnesta</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blev resultatet?</a:t>
            </a:r>
          </a:p>
          <a:p>
            <a:pPr>
              <a:lnSpc>
                <a:spcPct val="150000"/>
              </a:lnSpc>
              <a:spcAft>
                <a:spcPts val="600"/>
              </a:spcAft>
            </a:pPr>
            <a:r>
              <a:rPr lang="sv-SE" sz="1800" dirty="0" smtClean="0"/>
              <a:t>80 % av pojkarna godkända i alla ämnen</a:t>
            </a:r>
          </a:p>
          <a:p>
            <a:pPr>
              <a:lnSpc>
                <a:spcPct val="150000"/>
              </a:lnSpc>
              <a:spcAft>
                <a:spcPts val="600"/>
              </a:spcAft>
            </a:pPr>
            <a:r>
              <a:rPr lang="sv-SE" sz="1800" dirty="0"/>
              <a:t>B</a:t>
            </a:r>
            <a:r>
              <a:rPr lang="sv-SE" sz="1800" dirty="0" smtClean="0"/>
              <a:t>äst betyg senare, i gymnasiet</a:t>
            </a:r>
          </a:p>
          <a:p>
            <a:pPr marL="0" indent="0">
              <a:buNone/>
            </a:pPr>
            <a:endParaRPr lang="sv-SE" sz="1600" dirty="0">
              <a:solidFill>
                <a:schemeClr val="accent6">
                  <a:lumMod val="75000"/>
                </a:schemeClr>
              </a:solidFill>
            </a:endParaRP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2"/>
          <p:cNvSpPr txBox="1">
            <a:spLocks/>
          </p:cNvSpPr>
          <p:nvPr/>
        </p:nvSpPr>
        <p:spPr>
          <a:xfrm>
            <a:off x="6012160" y="1916832"/>
            <a:ext cx="2157936" cy="72008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spcBef>
                <a:spcPts val="800"/>
              </a:spcBef>
              <a:spcAft>
                <a:spcPts val="200"/>
              </a:spcAft>
              <a:buNone/>
            </a:pPr>
            <a:r>
              <a:rPr lang="sv-SE" sz="1600" dirty="0" smtClean="0"/>
              <a:t>Lika bra som flickorna</a:t>
            </a:r>
          </a:p>
          <a:p>
            <a:pPr marL="0" indent="0" algn="ctr">
              <a:spcBef>
                <a:spcPts val="200"/>
              </a:spcBef>
              <a:spcAft>
                <a:spcPts val="200"/>
              </a:spcAft>
              <a:buNone/>
            </a:pPr>
            <a:r>
              <a:rPr lang="sv-SE" sz="1600" dirty="0" smtClean="0"/>
              <a:t>&amp; över rikssnittet!</a:t>
            </a:r>
            <a:endParaRPr lang="sv-SE" sz="1600" dirty="0"/>
          </a:p>
        </p:txBody>
      </p:sp>
      <p:pic>
        <p:nvPicPr>
          <p:cNvPr id="3076" name="Picture 4" descr="http://sverigesradio.se/sida/images/87/3265461_2048_1151.jpg?preset=article"/>
          <p:cNvPicPr>
            <a:picLocks noChangeAspect="1" noChangeArrowheads="1"/>
          </p:cNvPicPr>
          <p:nvPr/>
        </p:nvPicPr>
        <p:blipFill rotWithShape="1">
          <a:blip r:embed="rId6">
            <a:extLst>
              <a:ext uri="{28A0092B-C50C-407E-A947-70E740481C1C}">
                <a14:useLocalDpi xmlns:a14="http://schemas.microsoft.com/office/drawing/2010/main" val="0"/>
              </a:ext>
            </a:extLst>
          </a:blip>
          <a:srcRect l="8113" t="3122" r="10531" b="18176"/>
          <a:stretch/>
        </p:blipFill>
        <p:spPr bwMode="auto">
          <a:xfrm>
            <a:off x="2280871" y="3385569"/>
            <a:ext cx="4582257" cy="24917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 10"/>
          <p:cNvGrpSpPr/>
          <p:nvPr/>
        </p:nvGrpSpPr>
        <p:grpSpPr>
          <a:xfrm>
            <a:off x="467543" y="396083"/>
            <a:ext cx="756000" cy="720000"/>
            <a:chOff x="3275856" y="1844824"/>
            <a:chExt cx="3024370" cy="2448272"/>
          </a:xfrm>
        </p:grpSpPr>
        <p:sp>
          <p:nvSpPr>
            <p:cNvPr id="15" name="5-udd 14"/>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6" name="textruta 15"/>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3</a:t>
              </a:r>
              <a:endParaRPr lang="sv-SE" sz="600" b="1" dirty="0">
                <a:solidFill>
                  <a:schemeClr val="bg1"/>
                </a:solidFill>
              </a:endParaRPr>
            </a:p>
          </p:txBody>
        </p:sp>
      </p:gr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6863128" y="5661248"/>
            <a:ext cx="1306968" cy="215444"/>
          </a:xfrm>
          <a:prstGeom prst="rect">
            <a:avLst/>
          </a:prstGeom>
          <a:noFill/>
        </p:spPr>
        <p:txBody>
          <a:bodyPr wrap="square" rtlCol="0">
            <a:spAutoFit/>
          </a:bodyPr>
          <a:lstStyle/>
          <a:p>
            <a:r>
              <a:rPr lang="sv-SE" sz="800" dirty="0" smtClean="0">
                <a:solidFill>
                  <a:schemeClr val="bg1">
                    <a:lumMod val="50000"/>
                  </a:schemeClr>
                </a:solidFill>
              </a:rPr>
              <a:t>Bilden är hämtad från sr.se </a:t>
            </a:r>
            <a:endParaRPr lang="sv-SE" dirty="0">
              <a:solidFill>
                <a:schemeClr val="bg1">
                  <a:lumMod val="50000"/>
                </a:schemeClr>
              </a:solidFill>
            </a:endParaRPr>
          </a:p>
        </p:txBody>
      </p:sp>
    </p:spTree>
    <p:extLst>
      <p:ext uri="{BB962C8B-B14F-4D97-AF65-F5344CB8AC3E}">
        <p14:creationId xmlns:p14="http://schemas.microsoft.com/office/powerpoint/2010/main" val="119398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Trainee Halland 2013</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pic>
        <p:nvPicPr>
          <p:cNvPr id="15" name="Bildobjekt 14"/>
          <p:cNvPicPr>
            <a:picLocks noChangeAspect="1"/>
          </p:cNvPicPr>
          <p:nvPr/>
        </p:nvPicPr>
        <p:blipFill rotWithShape="1">
          <a:blip r:embed="rId6" cstate="print">
            <a:extLst>
              <a:ext uri="{28A0092B-C50C-407E-A947-70E740481C1C}">
                <a14:useLocalDpi xmlns:a14="http://schemas.microsoft.com/office/drawing/2010/main" val="0"/>
              </a:ext>
            </a:extLst>
          </a:blip>
          <a:srcRect l="11987" t="1" r="12927" b="1"/>
          <a:stretch/>
        </p:blipFill>
        <p:spPr>
          <a:xfrm>
            <a:off x="2267302" y="1113736"/>
            <a:ext cx="4609394" cy="4609394"/>
          </a:xfrm>
          <a:prstGeom prst="rect">
            <a:avLst/>
          </a:prstGeom>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45198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p:cNvGrpSpPr/>
          <p:nvPr/>
        </p:nvGrpSpPr>
        <p:grpSpPr>
          <a:xfrm>
            <a:off x="3131840" y="2204864"/>
            <a:ext cx="2880320" cy="2448272"/>
            <a:chOff x="3275856" y="1844824"/>
            <a:chExt cx="2880320" cy="2448272"/>
          </a:xfrm>
        </p:grpSpPr>
        <p:sp>
          <p:nvSpPr>
            <p:cNvPr id="6" name="5-udd 5"/>
            <p:cNvSpPr/>
            <p:nvPr/>
          </p:nvSpPr>
          <p:spPr>
            <a:xfrm>
              <a:off x="3275856" y="1844824"/>
              <a:ext cx="288032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3" name="textruta 22"/>
            <p:cNvSpPr txBox="1"/>
            <p:nvPr/>
          </p:nvSpPr>
          <p:spPr>
            <a:xfrm>
              <a:off x="4427984" y="2636912"/>
              <a:ext cx="864096" cy="1015663"/>
            </a:xfrm>
            <a:prstGeom prst="rect">
              <a:avLst/>
            </a:prstGeom>
            <a:noFill/>
          </p:spPr>
          <p:txBody>
            <a:bodyPr wrap="square" rtlCol="0">
              <a:spAutoFit/>
            </a:bodyPr>
            <a:lstStyle/>
            <a:p>
              <a:r>
                <a:rPr lang="sv-SE" sz="6000" b="1" dirty="0" smtClean="0">
                  <a:solidFill>
                    <a:schemeClr val="bg1"/>
                  </a:solidFill>
                </a:rPr>
                <a:t>4</a:t>
              </a:r>
              <a:endParaRPr lang="sv-SE" b="1" dirty="0">
                <a:solidFill>
                  <a:schemeClr val="bg1"/>
                </a:solidFill>
              </a:endParaRPr>
            </a:p>
          </p:txBody>
        </p:sp>
      </p:grpSp>
      <p:sp>
        <p:nvSpPr>
          <p:cNvPr id="29" name="Rubrik 1"/>
          <p:cNvSpPr>
            <a:spLocks noGrp="1"/>
          </p:cNvSpPr>
          <p:nvPr>
            <p:ph type="title"/>
          </p:nvPr>
        </p:nvSpPr>
        <p:spPr>
          <a:xfrm>
            <a:off x="457200" y="274638"/>
            <a:ext cx="8229600" cy="1143000"/>
          </a:xfrm>
        </p:spPr>
        <p:txBody>
          <a:bodyPr>
            <a:normAutofit/>
          </a:bodyPr>
          <a:lstStyle/>
          <a:p>
            <a:r>
              <a:rPr lang="sv-SE" sz="3600" dirty="0" smtClean="0"/>
              <a:t>Goda exempel</a:t>
            </a:r>
            <a:endParaRPr lang="sv-SE" sz="3600" dirty="0">
              <a:solidFill>
                <a:schemeClr val="bg1">
                  <a:lumMod val="50000"/>
                </a:schemeClr>
              </a:solidFill>
            </a:endParaRPr>
          </a:p>
        </p:txBody>
      </p:sp>
      <p:sp>
        <p:nvSpPr>
          <p:cNvPr id="11" name="Rektangel 10"/>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9366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err="1" smtClean="0">
                <a:solidFill>
                  <a:schemeClr val="bg1">
                    <a:lumMod val="50000"/>
                  </a:schemeClr>
                </a:solidFill>
              </a:rPr>
              <a:t>Funkabo</a:t>
            </a:r>
            <a:r>
              <a:rPr lang="sv-SE" sz="2400" dirty="0" smtClean="0">
                <a:solidFill>
                  <a:schemeClr val="bg1">
                    <a:lumMod val="50000"/>
                  </a:schemeClr>
                </a:solidFill>
              </a:rPr>
              <a:t> fritidsgård</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var problemet?</a:t>
            </a:r>
          </a:p>
          <a:p>
            <a:pPr marL="0" indent="0">
              <a:buNone/>
            </a:pPr>
            <a:r>
              <a:rPr lang="sv-SE" sz="1800" dirty="0" smtClean="0"/>
              <a:t>Betydligt färre flickor än pojkar besökte fritidsgårdarna i Kalmar</a:t>
            </a:r>
          </a:p>
          <a:p>
            <a:pPr marL="0" indent="0">
              <a:buNone/>
            </a:pPr>
            <a:r>
              <a:rPr lang="sv-SE" sz="1800" dirty="0" smtClean="0"/>
              <a:t>Mer än 2/3 pojkar</a:t>
            </a:r>
            <a:endParaRPr lang="sv-SE" sz="1800" dirty="0"/>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497"/>
          <a:stretch/>
        </p:blipFill>
        <p:spPr bwMode="auto">
          <a:xfrm>
            <a:off x="1" y="3117766"/>
            <a:ext cx="3497292" cy="277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3117766"/>
            <a:ext cx="2475186" cy="277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7336" y="3117766"/>
            <a:ext cx="3266664" cy="277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upp 15"/>
          <p:cNvGrpSpPr/>
          <p:nvPr/>
        </p:nvGrpSpPr>
        <p:grpSpPr>
          <a:xfrm>
            <a:off x="467543" y="396083"/>
            <a:ext cx="756000" cy="720000"/>
            <a:chOff x="3275856" y="1844824"/>
            <a:chExt cx="3024370" cy="2448272"/>
          </a:xfrm>
        </p:grpSpPr>
        <p:sp>
          <p:nvSpPr>
            <p:cNvPr id="17" name="5-udd 16"/>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8" name="textruta 17"/>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4</a:t>
              </a:r>
              <a:endParaRPr lang="sv-SE" sz="600" b="1" dirty="0">
                <a:solidFill>
                  <a:schemeClr val="bg1"/>
                </a:solidFill>
              </a:endParaRPr>
            </a:p>
          </p:txBody>
        </p:sp>
      </p:grpSp>
      <p:sp>
        <p:nvSpPr>
          <p:cNvPr id="19" name="Rektangel 1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8114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err="1" smtClean="0">
                <a:solidFill>
                  <a:schemeClr val="bg1">
                    <a:lumMod val="50000"/>
                  </a:schemeClr>
                </a:solidFill>
              </a:rPr>
              <a:t>Funkabo</a:t>
            </a:r>
            <a:r>
              <a:rPr lang="sv-SE" sz="2400" dirty="0" smtClean="0">
                <a:solidFill>
                  <a:schemeClr val="bg1">
                    <a:lumMod val="50000"/>
                  </a:schemeClr>
                </a:solidFill>
              </a:rPr>
              <a:t> fritidsgård</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gjorde man?</a:t>
            </a:r>
          </a:p>
          <a:p>
            <a:pPr>
              <a:lnSpc>
                <a:spcPct val="150000"/>
              </a:lnSpc>
            </a:pPr>
            <a:r>
              <a:rPr lang="sv-SE" sz="1800" dirty="0" smtClean="0"/>
              <a:t>Analys enligt 4R-modellen</a:t>
            </a:r>
          </a:p>
          <a:p>
            <a:pPr>
              <a:lnSpc>
                <a:spcPct val="150000"/>
              </a:lnSpc>
            </a:pPr>
            <a:r>
              <a:rPr lang="sv-SE" sz="1800" dirty="0" smtClean="0"/>
              <a:t>Utbildning</a:t>
            </a:r>
          </a:p>
          <a:p>
            <a:pPr>
              <a:lnSpc>
                <a:spcPct val="150000"/>
              </a:lnSpc>
            </a:pPr>
            <a:r>
              <a:rPr lang="sv-SE" sz="1800" dirty="0" smtClean="0"/>
              <a:t>Ombyggnation</a:t>
            </a:r>
          </a:p>
          <a:p>
            <a:endParaRPr lang="sv-SE" sz="1800" dirty="0"/>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2"/>
          <p:cNvSpPr txBox="1">
            <a:spLocks/>
          </p:cNvSpPr>
          <p:nvPr/>
        </p:nvSpPr>
        <p:spPr>
          <a:xfrm>
            <a:off x="5076056" y="2780928"/>
            <a:ext cx="3362685" cy="252028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v-SE" sz="1800" b="1" dirty="0" smtClean="0">
                <a:solidFill>
                  <a:schemeClr val="accent6">
                    <a:lumMod val="75000"/>
                  </a:schemeClr>
                </a:solidFill>
              </a:rPr>
              <a:t>R</a:t>
            </a:r>
            <a:r>
              <a:rPr lang="sv-SE" sz="1800" dirty="0" smtClean="0"/>
              <a:t>epresentation </a:t>
            </a:r>
            <a:r>
              <a:rPr lang="sv-SE" sz="2000" dirty="0" smtClean="0"/>
              <a:t/>
            </a:r>
            <a:br>
              <a:rPr lang="sv-SE" sz="2000" dirty="0" smtClean="0"/>
            </a:br>
            <a:r>
              <a:rPr lang="sv-SE" sz="2000" dirty="0" smtClean="0"/>
              <a:t>	</a:t>
            </a:r>
            <a:r>
              <a:rPr lang="sv-SE" sz="1400" dirty="0" smtClean="0"/>
              <a:t>– kartläggning</a:t>
            </a:r>
            <a:endParaRPr lang="sv-SE" sz="1600" dirty="0" smtClean="0"/>
          </a:p>
          <a:p>
            <a:pPr marL="0" indent="0">
              <a:spcBef>
                <a:spcPts val="0"/>
              </a:spcBef>
              <a:buFont typeface="Arial" panose="020B0604020202020204" pitchFamily="34" charset="0"/>
              <a:buNone/>
            </a:pPr>
            <a:r>
              <a:rPr lang="sv-SE" sz="1800" b="1" dirty="0" smtClean="0">
                <a:solidFill>
                  <a:schemeClr val="accent6">
                    <a:lumMod val="75000"/>
                  </a:schemeClr>
                </a:solidFill>
              </a:rPr>
              <a:t>R</a:t>
            </a:r>
            <a:r>
              <a:rPr lang="sv-SE" sz="1800" dirty="0" smtClean="0"/>
              <a:t>esurser</a:t>
            </a:r>
            <a:r>
              <a:rPr lang="sv-SE" sz="2000" dirty="0" smtClean="0"/>
              <a:t>             </a:t>
            </a:r>
            <a:br>
              <a:rPr lang="sv-SE" sz="2000" dirty="0" smtClean="0"/>
            </a:br>
            <a:r>
              <a:rPr lang="sv-SE" sz="2000" dirty="0" smtClean="0"/>
              <a:t>	</a:t>
            </a:r>
            <a:r>
              <a:rPr lang="sv-SE" sz="1400" dirty="0" smtClean="0"/>
              <a:t>– kartläggning</a:t>
            </a:r>
          </a:p>
          <a:p>
            <a:pPr marL="0" indent="0">
              <a:spcBef>
                <a:spcPts val="0"/>
              </a:spcBef>
              <a:buFont typeface="Arial" panose="020B0604020202020204" pitchFamily="34" charset="0"/>
              <a:buNone/>
            </a:pPr>
            <a:r>
              <a:rPr lang="sv-SE" sz="1800" b="1" dirty="0" smtClean="0">
                <a:solidFill>
                  <a:schemeClr val="accent6">
                    <a:lumMod val="75000"/>
                  </a:schemeClr>
                </a:solidFill>
              </a:rPr>
              <a:t>R</a:t>
            </a:r>
            <a:r>
              <a:rPr lang="sv-SE" sz="1800" dirty="0" smtClean="0"/>
              <a:t>ealia  </a:t>
            </a:r>
            <a:r>
              <a:rPr lang="sv-SE" sz="2000" dirty="0" smtClean="0"/>
              <a:t>                </a:t>
            </a:r>
            <a:br>
              <a:rPr lang="sv-SE" sz="2000" dirty="0" smtClean="0"/>
            </a:br>
            <a:r>
              <a:rPr lang="sv-SE" sz="2000" dirty="0" smtClean="0"/>
              <a:t>	</a:t>
            </a:r>
            <a:r>
              <a:rPr lang="sv-SE" sz="1400" dirty="0" smtClean="0"/>
              <a:t>– analysera villkoren </a:t>
            </a:r>
          </a:p>
          <a:p>
            <a:pPr marL="0" indent="0">
              <a:spcBef>
                <a:spcPts val="0"/>
              </a:spcBef>
              <a:buFont typeface="Arial" panose="020B0604020202020204" pitchFamily="34" charset="0"/>
              <a:buNone/>
            </a:pPr>
            <a:r>
              <a:rPr lang="sv-SE" sz="1800" b="1" dirty="0" smtClean="0">
                <a:solidFill>
                  <a:schemeClr val="accent6">
                    <a:lumMod val="75000"/>
                  </a:schemeClr>
                </a:solidFill>
              </a:rPr>
              <a:t>R</a:t>
            </a:r>
            <a:r>
              <a:rPr lang="sv-SE" sz="1800" dirty="0" smtClean="0"/>
              <a:t>ealisera </a:t>
            </a:r>
            <a:r>
              <a:rPr lang="sv-SE" sz="2000" dirty="0" smtClean="0"/>
              <a:t>            </a:t>
            </a:r>
            <a:br>
              <a:rPr lang="sv-SE" sz="2000" dirty="0" smtClean="0"/>
            </a:br>
            <a:r>
              <a:rPr lang="sv-SE" sz="2000" dirty="0" smtClean="0"/>
              <a:t>	</a:t>
            </a:r>
            <a:r>
              <a:rPr lang="sv-SE" sz="1400" dirty="0" smtClean="0"/>
              <a:t>– formulera mål och åtgärder</a:t>
            </a:r>
            <a:endParaRPr lang="sv-SE" sz="1400" dirty="0"/>
          </a:p>
        </p:txBody>
      </p:sp>
      <p:grpSp>
        <p:nvGrpSpPr>
          <p:cNvPr id="11" name="Grupp 10"/>
          <p:cNvGrpSpPr/>
          <p:nvPr/>
        </p:nvGrpSpPr>
        <p:grpSpPr>
          <a:xfrm>
            <a:off x="467543" y="396083"/>
            <a:ext cx="756000" cy="720000"/>
            <a:chOff x="3275856" y="1844824"/>
            <a:chExt cx="3024370" cy="2448272"/>
          </a:xfrm>
        </p:grpSpPr>
        <p:sp>
          <p:nvSpPr>
            <p:cNvPr id="15" name="5-udd 14"/>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6" name="textruta 15"/>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4</a:t>
              </a:r>
              <a:endParaRPr lang="sv-SE" sz="600" b="1" dirty="0">
                <a:solidFill>
                  <a:schemeClr val="bg1"/>
                </a:solidFill>
              </a:endParaRPr>
            </a:p>
          </p:txBody>
        </p:sp>
      </p:gr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64211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err="1" smtClean="0">
                <a:solidFill>
                  <a:schemeClr val="bg1">
                    <a:lumMod val="50000"/>
                  </a:schemeClr>
                </a:solidFill>
              </a:rPr>
              <a:t>Funkabo</a:t>
            </a:r>
            <a:r>
              <a:rPr lang="sv-SE" sz="2400" dirty="0" smtClean="0">
                <a:solidFill>
                  <a:schemeClr val="bg1">
                    <a:lumMod val="50000"/>
                  </a:schemeClr>
                </a:solidFill>
              </a:rPr>
              <a:t> fritidsgård</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blev resultatet?</a:t>
            </a:r>
          </a:p>
          <a:p>
            <a:pPr>
              <a:spcAft>
                <a:spcPts val="600"/>
              </a:spcAft>
            </a:pPr>
            <a:r>
              <a:rPr lang="sv-SE" sz="1800" dirty="0" smtClean="0"/>
              <a:t>Lokal och personal som passar både flickor och pojkar</a:t>
            </a:r>
          </a:p>
          <a:p>
            <a:pPr>
              <a:spcAft>
                <a:spcPts val="600"/>
              </a:spcAft>
            </a:pPr>
            <a:r>
              <a:rPr lang="sv-SE" sz="1800" dirty="0" smtClean="0"/>
              <a:t>Större antal besökare</a:t>
            </a:r>
          </a:p>
          <a:p>
            <a:pPr>
              <a:spcAft>
                <a:spcPts val="600"/>
              </a:spcAft>
            </a:pPr>
            <a:r>
              <a:rPr lang="sv-SE" sz="1800" dirty="0" smtClean="0"/>
              <a:t>Större andel flickor, 43 %</a:t>
            </a:r>
          </a:p>
          <a:p>
            <a:pPr marL="0" indent="0">
              <a:buNone/>
            </a:pPr>
            <a:endParaRPr lang="sv-SE" sz="1800" dirty="0">
              <a:solidFill>
                <a:schemeClr val="accent6">
                  <a:lumMod val="75000"/>
                </a:schemeClr>
              </a:solidFill>
            </a:endParaRP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573015"/>
            <a:ext cx="3067702"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6190" r="6852"/>
          <a:stretch/>
        </p:blipFill>
        <p:spPr bwMode="auto">
          <a:xfrm>
            <a:off x="3060000" y="3573016"/>
            <a:ext cx="3050675"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3956" y="3573016"/>
            <a:ext cx="3072342"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upp 15"/>
          <p:cNvGrpSpPr/>
          <p:nvPr/>
        </p:nvGrpSpPr>
        <p:grpSpPr>
          <a:xfrm>
            <a:off x="467543" y="396083"/>
            <a:ext cx="756000" cy="720000"/>
            <a:chOff x="3275856" y="1844824"/>
            <a:chExt cx="3024370" cy="2448272"/>
          </a:xfrm>
        </p:grpSpPr>
        <p:sp>
          <p:nvSpPr>
            <p:cNvPr id="17" name="5-udd 16"/>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8" name="textruta 17"/>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4</a:t>
              </a:r>
              <a:endParaRPr lang="sv-SE" sz="600" b="1" dirty="0">
                <a:solidFill>
                  <a:schemeClr val="bg1"/>
                </a:solidFill>
              </a:endParaRPr>
            </a:p>
          </p:txBody>
        </p:sp>
      </p:grpSp>
      <p:sp>
        <p:nvSpPr>
          <p:cNvPr id="19" name="Rektangel 1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914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Framgångsfaktorer</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462471"/>
            <a:ext cx="6120000" cy="3933058"/>
          </a:xfrm>
        </p:spPr>
        <p:txBody>
          <a:bodyPr numCol="1" spcCol="360000">
            <a:noAutofit/>
          </a:bodyPr>
          <a:lstStyle/>
          <a:p>
            <a:r>
              <a:rPr lang="sv-SE" sz="1800" dirty="0" smtClean="0">
                <a:solidFill>
                  <a:schemeClr val="accent6">
                    <a:lumMod val="75000"/>
                  </a:schemeClr>
                </a:solidFill>
              </a:rPr>
              <a:t> </a:t>
            </a:r>
            <a:r>
              <a:rPr lang="sv-SE" sz="1800" dirty="0" smtClean="0"/>
              <a:t>Förankring, stöd och engagemang hos  personalen</a:t>
            </a:r>
          </a:p>
          <a:p>
            <a:r>
              <a:rPr lang="sv-SE" sz="1800" dirty="0" smtClean="0">
                <a:solidFill>
                  <a:schemeClr val="accent6">
                    <a:lumMod val="75000"/>
                  </a:schemeClr>
                </a:solidFill>
              </a:rPr>
              <a:t> </a:t>
            </a:r>
            <a:r>
              <a:rPr lang="sv-SE" sz="1800" dirty="0" smtClean="0"/>
              <a:t>… och hos ledningen </a:t>
            </a:r>
          </a:p>
          <a:p>
            <a:r>
              <a:rPr lang="sv-SE" sz="1800" dirty="0" smtClean="0">
                <a:solidFill>
                  <a:schemeClr val="accent6">
                    <a:lumMod val="75000"/>
                  </a:schemeClr>
                </a:solidFill>
              </a:rPr>
              <a:t> </a:t>
            </a:r>
            <a:r>
              <a:rPr lang="sv-SE" sz="1800" dirty="0" smtClean="0"/>
              <a:t>Utbilda personal och ledning</a:t>
            </a:r>
          </a:p>
          <a:p>
            <a:r>
              <a:rPr lang="sv-SE" sz="1800" dirty="0" smtClean="0">
                <a:solidFill>
                  <a:schemeClr val="accent6">
                    <a:lumMod val="75000"/>
                  </a:schemeClr>
                </a:solidFill>
              </a:rPr>
              <a:t> </a:t>
            </a:r>
            <a:r>
              <a:rPr lang="sv-SE" sz="1800" dirty="0" smtClean="0"/>
              <a:t>Könsuppdelad statistik</a:t>
            </a:r>
          </a:p>
          <a:p>
            <a:r>
              <a:rPr lang="sv-SE" sz="1800" dirty="0" smtClean="0">
                <a:solidFill>
                  <a:schemeClr val="accent6">
                    <a:lumMod val="75000"/>
                  </a:schemeClr>
                </a:solidFill>
              </a:rPr>
              <a:t> </a:t>
            </a:r>
            <a:r>
              <a:rPr lang="sv-SE" sz="1800" dirty="0" smtClean="0"/>
              <a:t>Utgå ifrån den egna verksamheten</a:t>
            </a:r>
          </a:p>
          <a:p>
            <a:r>
              <a:rPr lang="sv-SE" sz="1800" dirty="0" smtClean="0">
                <a:solidFill>
                  <a:schemeClr val="accent6">
                    <a:lumMod val="75000"/>
                  </a:schemeClr>
                </a:solidFill>
              </a:rPr>
              <a:t> </a:t>
            </a:r>
            <a:r>
              <a:rPr lang="sv-SE" sz="1800" dirty="0" smtClean="0"/>
              <a:t>Inkludera frågan i styrsystemet</a:t>
            </a:r>
          </a:p>
          <a:p>
            <a:r>
              <a:rPr lang="sv-SE" sz="1800" dirty="0" smtClean="0">
                <a:solidFill>
                  <a:schemeClr val="accent6">
                    <a:lumMod val="75000"/>
                  </a:schemeClr>
                </a:solidFill>
              </a:rPr>
              <a:t> </a:t>
            </a:r>
            <a:r>
              <a:rPr lang="sv-SE" sz="1800" dirty="0" smtClean="0"/>
              <a:t>Utföra arbetet inom den ordinarie verksamheten</a:t>
            </a:r>
          </a:p>
          <a:p>
            <a:r>
              <a:rPr lang="sv-SE" sz="1800" dirty="0" smtClean="0">
                <a:solidFill>
                  <a:schemeClr val="accent6">
                    <a:lumMod val="75000"/>
                  </a:schemeClr>
                </a:solidFill>
              </a:rPr>
              <a:t> </a:t>
            </a:r>
            <a:r>
              <a:rPr lang="sv-SE" sz="1800" dirty="0" smtClean="0"/>
              <a:t>Involvera alla led – ledning, personal, invånare </a:t>
            </a:r>
          </a:p>
          <a:p>
            <a:r>
              <a:rPr lang="sv-SE" sz="1800" dirty="0" smtClean="0">
                <a:solidFill>
                  <a:schemeClr val="accent6">
                    <a:lumMod val="75000"/>
                  </a:schemeClr>
                </a:solidFill>
              </a:rPr>
              <a:t> </a:t>
            </a:r>
            <a:r>
              <a:rPr lang="sv-SE" sz="1800" dirty="0" smtClean="0"/>
              <a:t>Börja i liten skala</a:t>
            </a:r>
          </a:p>
          <a:p>
            <a:r>
              <a:rPr lang="sv-SE" sz="1800" dirty="0" smtClean="0">
                <a:solidFill>
                  <a:schemeClr val="accent6">
                    <a:lumMod val="75000"/>
                  </a:schemeClr>
                </a:solidFill>
              </a:rPr>
              <a:t> </a:t>
            </a:r>
            <a:r>
              <a:rPr lang="sv-SE" sz="1800" dirty="0" smtClean="0"/>
              <a:t>Tänka långsiktigt</a:t>
            </a:r>
          </a:p>
          <a:p>
            <a:r>
              <a:rPr lang="sv-SE" sz="1800" dirty="0" smtClean="0">
                <a:solidFill>
                  <a:schemeClr val="accent6">
                    <a:lumMod val="75000"/>
                  </a:schemeClr>
                </a:solidFill>
              </a:rPr>
              <a:t> </a:t>
            </a:r>
            <a:r>
              <a:rPr lang="sv-SE" sz="1800" dirty="0" smtClean="0"/>
              <a:t>Flexibilitet, möjlighet att tänka nytt</a:t>
            </a:r>
          </a:p>
          <a:p>
            <a:r>
              <a:rPr lang="sv-SE" sz="1800" dirty="0" smtClean="0">
                <a:solidFill>
                  <a:schemeClr val="accent6">
                    <a:lumMod val="75000"/>
                  </a:schemeClr>
                </a:solidFill>
              </a:rPr>
              <a:t> </a:t>
            </a:r>
            <a:r>
              <a:rPr lang="sv-SE" sz="1800" dirty="0" smtClean="0"/>
              <a:t>Konkreta åtgärder!</a:t>
            </a: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5-udd 14"/>
          <p:cNvSpPr/>
          <p:nvPr/>
        </p:nvSpPr>
        <p:spPr>
          <a:xfrm>
            <a:off x="467543" y="396083"/>
            <a:ext cx="756000" cy="720000"/>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914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1"/>
            <a:ext cx="8229600" cy="3629000"/>
          </a:xfrm>
        </p:spPr>
        <p:txBody>
          <a:bodyPr>
            <a:normAutofit/>
          </a:bodyPr>
          <a:lstStyle/>
          <a:p>
            <a:pPr marL="0" indent="0" algn="ctr">
              <a:buNone/>
            </a:pPr>
            <a:r>
              <a:rPr lang="sv-SE" sz="11500" dirty="0" smtClean="0"/>
              <a:t>FIKA</a:t>
            </a:r>
            <a:endParaRPr lang="sv-SE" sz="115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6" name="Rektangel 5"/>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5722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Workshop</a:t>
            </a:r>
            <a:br>
              <a:rPr lang="sv-SE" sz="3600" dirty="0" smtClean="0"/>
            </a:br>
            <a:r>
              <a:rPr lang="sv-SE" sz="2400" dirty="0">
                <a:solidFill>
                  <a:schemeClr val="bg1">
                    <a:lumMod val="50000"/>
                  </a:schemeClr>
                </a:solidFill>
              </a:rPr>
              <a:t>J</a:t>
            </a:r>
            <a:r>
              <a:rPr lang="sv-SE" sz="2400" dirty="0" smtClean="0">
                <a:solidFill>
                  <a:schemeClr val="bg1">
                    <a:lumMod val="50000"/>
                  </a:schemeClr>
                </a:solidFill>
              </a:rPr>
              <a:t>ämställt bemötande</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2">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txBox="1">
            <a:spLocks/>
          </p:cNvSpPr>
          <p:nvPr/>
        </p:nvSpPr>
        <p:spPr>
          <a:xfrm>
            <a:off x="1547664" y="2276872"/>
            <a:ext cx="6192688" cy="165618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sv-SE" sz="1800" dirty="0" smtClean="0"/>
              <a:t/>
            </a:r>
            <a:br>
              <a:rPr lang="sv-SE" sz="1800" dirty="0" smtClean="0"/>
            </a:br>
            <a:r>
              <a:rPr lang="sv-SE" sz="1800" dirty="0"/>
              <a:t>S</a:t>
            </a:r>
            <a:r>
              <a:rPr lang="sv-SE" sz="1800" dirty="0" smtClean="0"/>
              <a:t>yfte:</a:t>
            </a:r>
            <a:endParaRPr lang="sv-SE" sz="1800" dirty="0"/>
          </a:p>
          <a:p>
            <a:pPr marL="0" indent="0" algn="ctr">
              <a:buNone/>
            </a:pPr>
            <a:r>
              <a:rPr lang="sv-SE" sz="1800" dirty="0"/>
              <a:t>Väcka tankar kring hur man kan arbeta med jämställdhet i den egna verksamheten</a:t>
            </a: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646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800" dirty="0"/>
              <a:t>Workshop</a:t>
            </a:r>
            <a:br>
              <a:rPr lang="sv-SE" sz="4800" dirty="0"/>
            </a:br>
            <a:r>
              <a:rPr lang="sv-SE" sz="3600" dirty="0">
                <a:solidFill>
                  <a:schemeClr val="bg1">
                    <a:lumMod val="50000"/>
                  </a:schemeClr>
                </a:solidFill>
              </a:rPr>
              <a:t>Jämställt bemötande</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2">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pic>
        <p:nvPicPr>
          <p:cNvPr id="8" name="Picture 2"/>
          <p:cNvPicPr>
            <a:picLocks noGrp="1" noChangeAspect="1" noChangeArrowheads="1"/>
          </p:cNvPicPr>
          <p:nvPr>
            <p:ph sz="half" idx="4294967295"/>
          </p:nvPr>
        </p:nvPicPr>
        <p:blipFill rotWithShape="1">
          <a:blip r:embed="rId5">
            <a:extLst>
              <a:ext uri="{28A0092B-C50C-407E-A947-70E740481C1C}">
                <a14:useLocalDpi xmlns:a14="http://schemas.microsoft.com/office/drawing/2010/main" val="0"/>
              </a:ext>
            </a:extLst>
          </a:blip>
          <a:srcRect b="4337"/>
          <a:stretch/>
        </p:blipFill>
        <p:spPr bwMode="auto">
          <a:xfrm>
            <a:off x="4716016" y="2030948"/>
            <a:ext cx="4038600" cy="3201144"/>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9" name="Platshållare för innehåll 2"/>
          <p:cNvSpPr>
            <a:spLocks noGrp="1"/>
          </p:cNvSpPr>
          <p:nvPr>
            <p:ph sz="half" idx="1"/>
          </p:nvPr>
        </p:nvSpPr>
        <p:spPr>
          <a:xfrm>
            <a:off x="457200" y="2065203"/>
            <a:ext cx="4038600" cy="3308013"/>
          </a:xfrm>
        </p:spPr>
        <p:txBody>
          <a:bodyPr>
            <a:normAutofit/>
          </a:bodyPr>
          <a:lstStyle/>
          <a:p>
            <a:pPr marL="0" indent="0">
              <a:buNone/>
            </a:pPr>
            <a:r>
              <a:rPr lang="sv-SE" sz="2000" b="1" dirty="0" smtClean="0">
                <a:solidFill>
                  <a:schemeClr val="accent6">
                    <a:lumMod val="75000"/>
                  </a:schemeClr>
                </a:solidFill>
              </a:rPr>
              <a:t>R</a:t>
            </a:r>
            <a:r>
              <a:rPr lang="sv-SE" sz="2000" dirty="0" smtClean="0"/>
              <a:t>epresentation </a:t>
            </a:r>
            <a:r>
              <a:rPr lang="sv-SE" sz="2400" dirty="0" smtClean="0"/>
              <a:t/>
            </a:r>
            <a:br>
              <a:rPr lang="sv-SE" sz="2400" dirty="0" smtClean="0"/>
            </a:br>
            <a:r>
              <a:rPr lang="sv-SE" sz="2400" dirty="0" smtClean="0"/>
              <a:t>	</a:t>
            </a:r>
            <a:r>
              <a:rPr lang="sv-SE" sz="1600" dirty="0" smtClean="0"/>
              <a:t>– kartläggning</a:t>
            </a:r>
            <a:endParaRPr lang="sv-SE" sz="1800" dirty="0"/>
          </a:p>
          <a:p>
            <a:pPr marL="0" indent="0">
              <a:buNone/>
            </a:pPr>
            <a:r>
              <a:rPr lang="sv-SE" sz="2000" b="1" dirty="0" smtClean="0">
                <a:solidFill>
                  <a:schemeClr val="accent6">
                    <a:lumMod val="75000"/>
                  </a:schemeClr>
                </a:solidFill>
              </a:rPr>
              <a:t>R</a:t>
            </a:r>
            <a:r>
              <a:rPr lang="sv-SE" sz="2000" dirty="0" smtClean="0"/>
              <a:t>esurser</a:t>
            </a:r>
            <a:r>
              <a:rPr lang="sv-SE" sz="2400" dirty="0" smtClean="0"/>
              <a:t>             </a:t>
            </a:r>
            <a:br>
              <a:rPr lang="sv-SE" sz="2400" dirty="0" smtClean="0"/>
            </a:br>
            <a:r>
              <a:rPr lang="sv-SE" sz="2400" dirty="0" smtClean="0"/>
              <a:t>	</a:t>
            </a:r>
            <a:r>
              <a:rPr lang="sv-SE" sz="1600" dirty="0" smtClean="0"/>
              <a:t>– kartläggning</a:t>
            </a:r>
            <a:endParaRPr lang="sv-SE" sz="1600" dirty="0"/>
          </a:p>
          <a:p>
            <a:pPr marL="0" indent="0">
              <a:buNone/>
            </a:pPr>
            <a:r>
              <a:rPr lang="sv-SE" sz="2000" b="1" dirty="0" smtClean="0">
                <a:solidFill>
                  <a:schemeClr val="accent6">
                    <a:lumMod val="75000"/>
                  </a:schemeClr>
                </a:solidFill>
              </a:rPr>
              <a:t>R</a:t>
            </a:r>
            <a:r>
              <a:rPr lang="sv-SE" sz="2000" dirty="0" smtClean="0"/>
              <a:t>ealia  </a:t>
            </a:r>
            <a:r>
              <a:rPr lang="sv-SE" sz="2400" dirty="0" smtClean="0"/>
              <a:t>                </a:t>
            </a:r>
            <a:br>
              <a:rPr lang="sv-SE" sz="2400" dirty="0" smtClean="0"/>
            </a:br>
            <a:r>
              <a:rPr lang="sv-SE" sz="2400" dirty="0" smtClean="0"/>
              <a:t>	</a:t>
            </a:r>
            <a:r>
              <a:rPr lang="sv-SE" sz="1600" dirty="0" smtClean="0"/>
              <a:t>– analysera </a:t>
            </a:r>
            <a:r>
              <a:rPr lang="sv-SE" sz="1600" dirty="0"/>
              <a:t>villkoren </a:t>
            </a:r>
          </a:p>
          <a:p>
            <a:pPr marL="0" indent="0">
              <a:buNone/>
            </a:pPr>
            <a:r>
              <a:rPr lang="sv-SE" sz="2000" b="1" dirty="0" smtClean="0">
                <a:solidFill>
                  <a:schemeClr val="accent6">
                    <a:lumMod val="75000"/>
                  </a:schemeClr>
                </a:solidFill>
              </a:rPr>
              <a:t>R</a:t>
            </a:r>
            <a:r>
              <a:rPr lang="sv-SE" sz="2000" dirty="0" smtClean="0"/>
              <a:t>ealisera </a:t>
            </a:r>
            <a:r>
              <a:rPr lang="sv-SE" sz="2400" dirty="0" smtClean="0"/>
              <a:t>            </a:t>
            </a:r>
            <a:br>
              <a:rPr lang="sv-SE" sz="2400" dirty="0" smtClean="0"/>
            </a:br>
            <a:r>
              <a:rPr lang="sv-SE" sz="2400" dirty="0" smtClean="0"/>
              <a:t>	</a:t>
            </a:r>
            <a:r>
              <a:rPr lang="sv-SE" sz="1600" dirty="0" smtClean="0"/>
              <a:t>– </a:t>
            </a:r>
            <a:r>
              <a:rPr lang="sv-SE" sz="1600" dirty="0"/>
              <a:t>formulera mål </a:t>
            </a:r>
            <a:r>
              <a:rPr lang="sv-SE" sz="1600" dirty="0" smtClean="0"/>
              <a:t>och åtgärder</a:t>
            </a:r>
            <a:endParaRPr lang="sv-SE" sz="1600" dirty="0"/>
          </a:p>
        </p:txBody>
      </p:sp>
      <p:sp>
        <p:nvSpPr>
          <p:cNvPr id="10" name="textruta 9"/>
          <p:cNvSpPr txBox="1"/>
          <p:nvPr/>
        </p:nvSpPr>
        <p:spPr>
          <a:xfrm>
            <a:off x="6948264" y="1417638"/>
            <a:ext cx="1809341" cy="461665"/>
          </a:xfrm>
          <a:prstGeom prst="rect">
            <a:avLst/>
          </a:prstGeom>
          <a:noFill/>
        </p:spPr>
        <p:txBody>
          <a:bodyPr wrap="square" rtlCol="0">
            <a:spAutoFit/>
          </a:bodyPr>
          <a:lstStyle/>
          <a:p>
            <a:pPr algn="r"/>
            <a:r>
              <a:rPr lang="sv-SE" sz="2400" dirty="0" smtClean="0">
                <a:solidFill>
                  <a:schemeClr val="accent6">
                    <a:lumMod val="75000"/>
                  </a:schemeClr>
                </a:solidFill>
              </a:rPr>
              <a:t>Trappan</a:t>
            </a:r>
            <a:endParaRPr lang="sv-SE" sz="2400" dirty="0">
              <a:solidFill>
                <a:schemeClr val="accent6">
                  <a:lumMod val="75000"/>
                </a:schemeClr>
              </a:solidFill>
            </a:endParaRPr>
          </a:p>
        </p:txBody>
      </p:sp>
      <p:sp>
        <p:nvSpPr>
          <p:cNvPr id="11" name="textruta 10"/>
          <p:cNvSpPr txBox="1"/>
          <p:nvPr/>
        </p:nvSpPr>
        <p:spPr>
          <a:xfrm>
            <a:off x="456159" y="1417637"/>
            <a:ext cx="2727164" cy="461665"/>
          </a:xfrm>
          <a:prstGeom prst="rect">
            <a:avLst/>
          </a:prstGeom>
          <a:noFill/>
        </p:spPr>
        <p:txBody>
          <a:bodyPr wrap="square" rtlCol="0">
            <a:spAutoFit/>
          </a:bodyPr>
          <a:lstStyle/>
          <a:p>
            <a:r>
              <a:rPr lang="sv-SE" sz="2400" dirty="0" smtClean="0">
                <a:solidFill>
                  <a:schemeClr val="accent6">
                    <a:lumMod val="75000"/>
                  </a:schemeClr>
                </a:solidFill>
              </a:rPr>
              <a:t>4R-modellen</a:t>
            </a:r>
            <a:endParaRPr lang="sv-SE" sz="2400" dirty="0">
              <a:solidFill>
                <a:schemeClr val="accent6">
                  <a:lumMod val="75000"/>
                </a:schemeClr>
              </a:solidFill>
            </a:endParaRPr>
          </a:p>
        </p:txBody>
      </p:sp>
      <p:cxnSp>
        <p:nvCxnSpPr>
          <p:cNvPr id="4" name="Rak 3"/>
          <p:cNvCxnSpPr>
            <a:stCxn id="2" idx="2"/>
            <a:endCxn id="12" idx="0"/>
          </p:cNvCxnSpPr>
          <p:nvPr/>
        </p:nvCxnSpPr>
        <p:spPr>
          <a:xfrm>
            <a:off x="4572000" y="1417638"/>
            <a:ext cx="0" cy="4459634"/>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9137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800" dirty="0"/>
              <a:t>Workshop</a:t>
            </a:r>
            <a:br>
              <a:rPr lang="sv-SE" sz="4800" dirty="0"/>
            </a:br>
            <a:r>
              <a:rPr lang="sv-SE" sz="3600" dirty="0">
                <a:solidFill>
                  <a:schemeClr val="bg1">
                    <a:lumMod val="50000"/>
                  </a:schemeClr>
                </a:solidFill>
              </a:rPr>
              <a:t>Jämställt bemötande</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2">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6" name="Platshållare för innehåll 2"/>
          <p:cNvSpPr>
            <a:spLocks noGrp="1"/>
          </p:cNvSpPr>
          <p:nvPr>
            <p:ph idx="1"/>
          </p:nvPr>
        </p:nvSpPr>
        <p:spPr>
          <a:xfrm>
            <a:off x="1375495" y="1628799"/>
            <a:ext cx="7643192" cy="3600401"/>
          </a:xfrm>
        </p:spPr>
        <p:txBody>
          <a:bodyPr>
            <a:normAutofit/>
          </a:bodyPr>
          <a:lstStyle/>
          <a:p>
            <a:pPr marL="0" indent="0">
              <a:buNone/>
            </a:pPr>
            <a:r>
              <a:rPr lang="sv-SE" sz="1800" dirty="0" smtClean="0"/>
              <a:t>Välj att utgå från ett av följande verksamhetsalternativ: </a:t>
            </a:r>
          </a:p>
          <a:p>
            <a:pPr>
              <a:buFontTx/>
              <a:buChar char="-"/>
            </a:pPr>
            <a:r>
              <a:rPr lang="sv-SE" sz="1800" dirty="0" smtClean="0"/>
              <a:t>Den egna verksamheten</a:t>
            </a:r>
          </a:p>
          <a:p>
            <a:pPr>
              <a:buFontTx/>
              <a:buChar char="-"/>
            </a:pPr>
            <a:r>
              <a:rPr lang="sv-SE" sz="1800" dirty="0" smtClean="0"/>
              <a:t>Valfri verksamhet exempelvis: </a:t>
            </a:r>
          </a:p>
          <a:p>
            <a:pPr marL="457200" lvl="1" indent="0">
              <a:buNone/>
            </a:pPr>
            <a:r>
              <a:rPr lang="sv-SE" sz="1800" dirty="0" smtClean="0"/>
              <a:t>	Förskola </a:t>
            </a:r>
          </a:p>
          <a:p>
            <a:pPr marL="457200" lvl="1" indent="0">
              <a:buNone/>
            </a:pPr>
            <a:r>
              <a:rPr lang="sv-SE" sz="1800" dirty="0" smtClean="0"/>
              <a:t>	Hemtjänst </a:t>
            </a:r>
            <a:br>
              <a:rPr lang="sv-SE" sz="1800" dirty="0" smtClean="0"/>
            </a:br>
            <a:r>
              <a:rPr lang="sv-SE" sz="1800" dirty="0" smtClean="0"/>
              <a:t>	…</a:t>
            </a:r>
            <a:endParaRPr lang="sv-SE" sz="1800" dirty="0"/>
          </a:p>
        </p:txBody>
      </p:sp>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861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800" dirty="0"/>
              <a:t>Workshop</a:t>
            </a:r>
            <a:br>
              <a:rPr lang="sv-SE" sz="4800" dirty="0"/>
            </a:br>
            <a:r>
              <a:rPr lang="sv-SE" sz="3600" dirty="0">
                <a:solidFill>
                  <a:schemeClr val="bg1">
                    <a:lumMod val="50000"/>
                  </a:schemeClr>
                </a:solidFill>
              </a:rPr>
              <a:t>Jämställt bemötande</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6" name="Platshållare för innehåll 2"/>
          <p:cNvSpPr>
            <a:spLocks noGrp="1"/>
          </p:cNvSpPr>
          <p:nvPr>
            <p:ph idx="1"/>
          </p:nvPr>
        </p:nvSpPr>
        <p:spPr>
          <a:xfrm>
            <a:off x="1383866" y="1600201"/>
            <a:ext cx="6890219" cy="3629000"/>
          </a:xfrm>
        </p:spPr>
        <p:txBody>
          <a:bodyPr>
            <a:normAutofit/>
          </a:bodyPr>
          <a:lstStyle/>
          <a:p>
            <a:pPr>
              <a:buFont typeface="+mj-lt"/>
              <a:buAutoNum type="alphaUcPeriod"/>
            </a:pPr>
            <a:r>
              <a:rPr lang="sv-SE" sz="1600" dirty="0" smtClean="0">
                <a:solidFill>
                  <a:schemeClr val="accent6">
                    <a:lumMod val="75000"/>
                  </a:schemeClr>
                </a:solidFill>
              </a:rPr>
              <a:t> </a:t>
            </a:r>
            <a:r>
              <a:rPr lang="sv-SE" sz="1600" dirty="0" smtClean="0"/>
              <a:t>Grundläggande förståelse för genus och jämställdhet</a:t>
            </a:r>
            <a:r>
              <a:rPr lang="sv-SE" sz="1600" dirty="0" smtClean="0">
                <a:solidFill>
                  <a:schemeClr val="accent6"/>
                </a:solidFill>
              </a:rPr>
              <a:t> </a:t>
            </a:r>
          </a:p>
          <a:p>
            <a:pPr lvl="1"/>
            <a:r>
              <a:rPr lang="sv-SE" sz="1200" dirty="0" smtClean="0"/>
              <a:t>Hur skapas förståelse för vikten av att arbeta med jämställt bemötande i verksamheten?</a:t>
            </a:r>
          </a:p>
          <a:p>
            <a:pPr lvl="1"/>
            <a:r>
              <a:rPr lang="sv-SE" sz="1200" dirty="0" smtClean="0"/>
              <a:t>Vilka positiva effekter/resultat kan detta arbete leda till? </a:t>
            </a:r>
          </a:p>
          <a:p>
            <a:pPr>
              <a:buFont typeface="+mj-lt"/>
              <a:buAutoNum type="alphaUcPeriod"/>
            </a:pPr>
            <a:endParaRPr lang="sv-SE" sz="1600" dirty="0" smtClean="0"/>
          </a:p>
          <a:p>
            <a:pPr>
              <a:buFont typeface="+mj-lt"/>
              <a:buAutoNum type="alphaUcPeriod"/>
            </a:pPr>
            <a:r>
              <a:rPr lang="sv-SE" sz="1600" dirty="0" smtClean="0">
                <a:solidFill>
                  <a:schemeClr val="accent6">
                    <a:lumMod val="75000"/>
                  </a:schemeClr>
                </a:solidFill>
              </a:rPr>
              <a:t> </a:t>
            </a:r>
            <a:r>
              <a:rPr lang="sv-SE" sz="1600" dirty="0" smtClean="0"/>
              <a:t>Kartläggning och inventering av verksamheten</a:t>
            </a:r>
            <a:r>
              <a:rPr lang="sv-SE" sz="1600" dirty="0" smtClean="0">
                <a:solidFill>
                  <a:schemeClr val="accent6"/>
                </a:solidFill>
              </a:rPr>
              <a:t> </a:t>
            </a:r>
          </a:p>
          <a:p>
            <a:pPr lvl="1"/>
            <a:r>
              <a:rPr lang="sv-SE" sz="1200" dirty="0" smtClean="0"/>
              <a:t>Vilken typ av könsuppdelad statistik och kartläggning behövs för att identifiera utvecklingsområden?  Varför?  </a:t>
            </a:r>
          </a:p>
          <a:p>
            <a:pPr>
              <a:buFont typeface="+mj-lt"/>
              <a:buAutoNum type="alphaUcPeriod"/>
            </a:pPr>
            <a:endParaRPr lang="sv-SE" sz="1600" dirty="0" smtClean="0"/>
          </a:p>
          <a:p>
            <a:pPr>
              <a:buFont typeface="+mj-lt"/>
              <a:buAutoNum type="alphaUcPeriod"/>
            </a:pPr>
            <a:r>
              <a:rPr lang="sv-SE" sz="1600" dirty="0" smtClean="0">
                <a:solidFill>
                  <a:schemeClr val="accent6">
                    <a:lumMod val="75000"/>
                  </a:schemeClr>
                </a:solidFill>
              </a:rPr>
              <a:t> </a:t>
            </a:r>
            <a:r>
              <a:rPr lang="sv-SE" sz="1600" dirty="0" smtClean="0"/>
              <a:t>Analys</a:t>
            </a:r>
            <a:r>
              <a:rPr lang="sv-SE" sz="1600" dirty="0" smtClean="0">
                <a:solidFill>
                  <a:schemeClr val="accent6"/>
                </a:solidFill>
              </a:rPr>
              <a:t> </a:t>
            </a:r>
          </a:p>
          <a:p>
            <a:pPr lvl="1"/>
            <a:r>
              <a:rPr lang="sv-SE" sz="1200" dirty="0" smtClean="0"/>
              <a:t>Varför ser det ut som det gör? Vilka normer spelar in? Finns det andra faktorer som påverkar? </a:t>
            </a:r>
          </a:p>
          <a:p>
            <a:pPr>
              <a:buFont typeface="+mj-lt"/>
              <a:buAutoNum type="alphaUcPeriod"/>
            </a:pPr>
            <a:endParaRPr lang="sv-SE" sz="1600" dirty="0" smtClean="0"/>
          </a:p>
          <a:p>
            <a:pPr>
              <a:buFont typeface="+mj-lt"/>
              <a:buAutoNum type="alphaUcPeriod"/>
            </a:pPr>
            <a:r>
              <a:rPr lang="sv-SE" sz="1600" dirty="0" smtClean="0">
                <a:solidFill>
                  <a:schemeClr val="accent6">
                    <a:lumMod val="75000"/>
                  </a:schemeClr>
                </a:solidFill>
              </a:rPr>
              <a:t> </a:t>
            </a:r>
            <a:r>
              <a:rPr lang="sv-SE" sz="1600" dirty="0" smtClean="0"/>
              <a:t>Mål och åtgärder</a:t>
            </a:r>
            <a:r>
              <a:rPr lang="sv-SE" sz="1600" dirty="0" smtClean="0">
                <a:solidFill>
                  <a:schemeClr val="accent6"/>
                </a:solidFill>
              </a:rPr>
              <a:t> </a:t>
            </a:r>
          </a:p>
          <a:p>
            <a:pPr lvl="1"/>
            <a:r>
              <a:rPr lang="sv-SE" sz="1200" dirty="0" smtClean="0"/>
              <a:t>Hur ska sättet verksamheten arbetar på ändras för att få en mer jämställd verksamhet? Vad behöver verksamheten göra? </a:t>
            </a:r>
          </a:p>
          <a:p>
            <a:pPr marL="0" indent="0">
              <a:buNone/>
            </a:pPr>
            <a:endParaRPr lang="sv-SE" sz="1600" dirty="0"/>
          </a:p>
        </p:txBody>
      </p:sp>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2066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Agenda för dagen</a:t>
            </a:r>
            <a:endParaRPr lang="sv-SE" sz="3600" dirty="0"/>
          </a:p>
        </p:txBody>
      </p:sp>
      <p:sp>
        <p:nvSpPr>
          <p:cNvPr id="3" name="Platshållare för innehåll 2"/>
          <p:cNvSpPr>
            <a:spLocks noGrp="1"/>
          </p:cNvSpPr>
          <p:nvPr>
            <p:ph idx="1"/>
          </p:nvPr>
        </p:nvSpPr>
        <p:spPr>
          <a:xfrm>
            <a:off x="1403648" y="1484784"/>
            <a:ext cx="6851104" cy="3629000"/>
          </a:xfrm>
        </p:spPr>
        <p:txBody>
          <a:bodyPr>
            <a:normAutofit/>
          </a:bodyPr>
          <a:lstStyle/>
          <a:p>
            <a:pPr marL="0" indent="0">
              <a:lnSpc>
                <a:spcPct val="150000"/>
              </a:lnSpc>
              <a:buNone/>
            </a:pPr>
            <a:r>
              <a:rPr lang="sv-SE" sz="1800" dirty="0" smtClean="0">
                <a:solidFill>
                  <a:schemeClr val="accent6">
                    <a:lumMod val="75000"/>
                  </a:schemeClr>
                </a:solidFill>
              </a:rPr>
              <a:t>9.00</a:t>
            </a:r>
            <a:r>
              <a:rPr lang="sv-SE" sz="1800" dirty="0" smtClean="0"/>
              <a:t>	Introduktion</a:t>
            </a:r>
          </a:p>
          <a:p>
            <a:pPr marL="0" indent="0">
              <a:lnSpc>
                <a:spcPct val="150000"/>
              </a:lnSpc>
              <a:buNone/>
            </a:pPr>
            <a:r>
              <a:rPr lang="sv-SE" sz="1800" dirty="0" smtClean="0">
                <a:solidFill>
                  <a:schemeClr val="accent6">
                    <a:lumMod val="75000"/>
                  </a:schemeClr>
                </a:solidFill>
              </a:rPr>
              <a:t>9.20</a:t>
            </a:r>
            <a:r>
              <a:rPr lang="sv-SE" sz="1800" dirty="0" smtClean="0"/>
              <a:t>	</a:t>
            </a:r>
            <a:r>
              <a:rPr lang="sv-SE" sz="1800" dirty="0"/>
              <a:t>G</a:t>
            </a:r>
            <a:r>
              <a:rPr lang="sv-SE" sz="1800" dirty="0" smtClean="0"/>
              <a:t>oda exempel &amp; framgångsfaktorer</a:t>
            </a:r>
          </a:p>
          <a:p>
            <a:pPr marL="0" indent="0">
              <a:lnSpc>
                <a:spcPct val="150000"/>
              </a:lnSpc>
              <a:buNone/>
            </a:pPr>
            <a:r>
              <a:rPr lang="sv-SE" sz="1800" dirty="0" smtClean="0">
                <a:solidFill>
                  <a:schemeClr val="accent6">
                    <a:lumMod val="75000"/>
                  </a:schemeClr>
                </a:solidFill>
              </a:rPr>
              <a:t>10.00</a:t>
            </a:r>
            <a:r>
              <a:rPr lang="sv-SE" sz="1800" dirty="0" smtClean="0"/>
              <a:t>	Fika</a:t>
            </a:r>
          </a:p>
          <a:p>
            <a:pPr marL="0" indent="0">
              <a:lnSpc>
                <a:spcPct val="150000"/>
              </a:lnSpc>
              <a:buNone/>
            </a:pPr>
            <a:r>
              <a:rPr lang="sv-SE" sz="1800" dirty="0" smtClean="0">
                <a:solidFill>
                  <a:schemeClr val="accent6">
                    <a:lumMod val="75000"/>
                  </a:schemeClr>
                </a:solidFill>
              </a:rPr>
              <a:t>10.15</a:t>
            </a:r>
            <a:r>
              <a:rPr lang="sv-SE" sz="1800" dirty="0" smtClean="0"/>
              <a:t>	Workshop	</a:t>
            </a:r>
          </a:p>
          <a:p>
            <a:pPr marL="0" indent="0">
              <a:lnSpc>
                <a:spcPct val="150000"/>
              </a:lnSpc>
              <a:buNone/>
            </a:pPr>
            <a:r>
              <a:rPr lang="sv-SE" sz="1800" dirty="0" smtClean="0">
                <a:solidFill>
                  <a:schemeClr val="accent6">
                    <a:lumMod val="75000"/>
                  </a:schemeClr>
                </a:solidFill>
              </a:rPr>
              <a:t>11.20</a:t>
            </a:r>
            <a:r>
              <a:rPr lang="sv-SE" sz="1800" dirty="0" smtClean="0"/>
              <a:t>	Verktygslåda </a:t>
            </a:r>
          </a:p>
          <a:p>
            <a:pPr marL="0" indent="0">
              <a:lnSpc>
                <a:spcPct val="150000"/>
              </a:lnSpc>
              <a:buNone/>
            </a:pPr>
            <a:r>
              <a:rPr lang="sv-SE" sz="1800" dirty="0" smtClean="0">
                <a:solidFill>
                  <a:schemeClr val="accent6">
                    <a:lumMod val="75000"/>
                  </a:schemeClr>
                </a:solidFill>
              </a:rPr>
              <a:t>11:45</a:t>
            </a:r>
            <a:r>
              <a:rPr lang="sv-SE" sz="1800" dirty="0" smtClean="0"/>
              <a:t>	Avfärd till restaurang</a:t>
            </a:r>
          </a:p>
          <a:p>
            <a:pPr marL="0" indent="0">
              <a:lnSpc>
                <a:spcPct val="150000"/>
              </a:lnSpc>
              <a:buNone/>
            </a:pPr>
            <a:r>
              <a:rPr lang="sv-SE" sz="1800" dirty="0" smtClean="0">
                <a:solidFill>
                  <a:schemeClr val="accent6">
                    <a:lumMod val="75000"/>
                  </a:schemeClr>
                </a:solidFill>
              </a:rPr>
              <a:t>12.00</a:t>
            </a:r>
            <a:r>
              <a:rPr lang="sv-SE" sz="1800" dirty="0" smtClean="0"/>
              <a:t>	Lunch</a:t>
            </a:r>
          </a:p>
          <a:p>
            <a:endParaRPr lang="sv-SE" sz="1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00485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Verktygslåda</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text 3"/>
          <p:cNvSpPr txBox="1">
            <a:spLocks/>
          </p:cNvSpPr>
          <p:nvPr/>
        </p:nvSpPr>
        <p:spPr>
          <a:xfrm>
            <a:off x="1251892"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2800" dirty="0" smtClean="0">
                <a:solidFill>
                  <a:schemeClr val="accent6">
                    <a:lumMod val="75000"/>
                  </a:schemeClr>
                </a:solidFill>
              </a:rPr>
              <a:t>Utbildningar</a:t>
            </a:r>
            <a:endParaRPr lang="sv-SE" sz="2800" dirty="0">
              <a:solidFill>
                <a:schemeClr val="accent6">
                  <a:lumMod val="75000"/>
                </a:schemeClr>
              </a:solidFill>
            </a:endParaRPr>
          </a:p>
        </p:txBody>
      </p:sp>
      <p:sp>
        <p:nvSpPr>
          <p:cNvPr id="8" name="Platshållare för innehåll 2"/>
          <p:cNvSpPr txBox="1">
            <a:spLocks/>
          </p:cNvSpPr>
          <p:nvPr/>
        </p:nvSpPr>
        <p:spPr>
          <a:xfrm>
            <a:off x="1321296" y="2174875"/>
            <a:ext cx="4546848" cy="25502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sv-SE" sz="1800" dirty="0" smtClean="0"/>
              <a:t>Länsstyrelsen </a:t>
            </a:r>
            <a:br>
              <a:rPr lang="sv-SE" sz="1800" dirty="0" smtClean="0"/>
            </a:br>
            <a:r>
              <a:rPr lang="sv-SE" sz="1800" dirty="0"/>
              <a:t>	</a:t>
            </a:r>
            <a:r>
              <a:rPr lang="sv-SE" sz="1600" dirty="0" smtClean="0"/>
              <a:t>Basutbildning i jämställdhet</a:t>
            </a:r>
          </a:p>
          <a:p>
            <a:pPr>
              <a:lnSpc>
                <a:spcPct val="150000"/>
              </a:lnSpc>
            </a:pPr>
            <a:r>
              <a:rPr lang="sv-SE" sz="1800" dirty="0" smtClean="0"/>
              <a:t>Jämställdhetskonsulter &amp; föreläsare </a:t>
            </a:r>
          </a:p>
          <a:p>
            <a:pPr>
              <a:lnSpc>
                <a:spcPct val="150000"/>
              </a:lnSpc>
            </a:pPr>
            <a:r>
              <a:rPr lang="sv-SE" sz="1800" dirty="0" smtClean="0"/>
              <a:t>Jämställdhet Genus ledarskap</a:t>
            </a:r>
          </a:p>
          <a:p>
            <a:endParaRPr lang="sv-SE" dirty="0"/>
          </a:p>
        </p:txBody>
      </p:sp>
      <p:pic>
        <p:nvPicPr>
          <p:cNvPr id="10" name="Bildobjekt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3440936"/>
            <a:ext cx="132080" cy="132080"/>
          </a:xfrm>
          <a:prstGeom prst="rect">
            <a:avLst/>
          </a:prstGeom>
        </p:spPr>
      </p:pic>
      <p:sp>
        <p:nvSpPr>
          <p:cNvPr id="11" name="Rektangel 10"/>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122" name="Picture 2" descr="C:\Users\stiale8919\AppData\Local\Microsoft\Windows\Temporary Internet Files\Content.IE5\11A804QR\MP90042212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0967" y="3992335"/>
            <a:ext cx="2862064" cy="1884937"/>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5404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Verktygslåda</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text 3"/>
          <p:cNvSpPr txBox="1">
            <a:spLocks/>
          </p:cNvSpPr>
          <p:nvPr/>
        </p:nvSpPr>
        <p:spPr>
          <a:xfrm>
            <a:off x="1251892"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2800" dirty="0" smtClean="0">
                <a:solidFill>
                  <a:schemeClr val="accent6">
                    <a:lumMod val="75000"/>
                  </a:schemeClr>
                </a:solidFill>
              </a:rPr>
              <a:t>Websidor</a:t>
            </a:r>
            <a:endParaRPr lang="sv-SE" sz="2800" dirty="0">
              <a:solidFill>
                <a:schemeClr val="accent6">
                  <a:lumMod val="75000"/>
                </a:schemeClr>
              </a:solidFill>
            </a:endParaRPr>
          </a:p>
        </p:txBody>
      </p:sp>
      <p:sp>
        <p:nvSpPr>
          <p:cNvPr id="8" name="Platshållare för innehåll 2"/>
          <p:cNvSpPr txBox="1">
            <a:spLocks/>
          </p:cNvSpPr>
          <p:nvPr/>
        </p:nvSpPr>
        <p:spPr>
          <a:xfrm>
            <a:off x="1321296" y="2174875"/>
            <a:ext cx="4546848" cy="255026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sv-SE" sz="1800" dirty="0" smtClean="0"/>
              <a:t>Jamstall.nu</a:t>
            </a:r>
            <a:br>
              <a:rPr lang="sv-SE" sz="1800" dirty="0" smtClean="0"/>
            </a:br>
            <a:endParaRPr lang="sv-SE" dirty="0"/>
          </a:p>
        </p:txBody>
      </p:sp>
      <p:pic>
        <p:nvPicPr>
          <p:cNvPr id="9"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1891" y="2780928"/>
            <a:ext cx="6416453" cy="163867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904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Verktygslåda</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text 3"/>
          <p:cNvSpPr txBox="1">
            <a:spLocks/>
          </p:cNvSpPr>
          <p:nvPr/>
        </p:nvSpPr>
        <p:spPr>
          <a:xfrm>
            <a:off x="1251892" y="1535113"/>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2800" dirty="0" smtClean="0">
                <a:solidFill>
                  <a:schemeClr val="accent6">
                    <a:lumMod val="75000"/>
                  </a:schemeClr>
                </a:solidFill>
              </a:rPr>
              <a:t>Handböcker</a:t>
            </a:r>
            <a:endParaRPr lang="sv-SE" sz="2800" dirty="0">
              <a:solidFill>
                <a:schemeClr val="accent6">
                  <a:lumMod val="75000"/>
                </a:schemeClr>
              </a:solidFill>
            </a:endParaRPr>
          </a:p>
        </p:txBody>
      </p:sp>
      <p:sp>
        <p:nvSpPr>
          <p:cNvPr id="8" name="Platshållare för innehåll 2"/>
          <p:cNvSpPr txBox="1">
            <a:spLocks/>
          </p:cNvSpPr>
          <p:nvPr/>
        </p:nvSpPr>
        <p:spPr>
          <a:xfrm>
            <a:off x="1321296" y="2174875"/>
            <a:ext cx="4546848" cy="312633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sv-SE" sz="2100" dirty="0" smtClean="0"/>
              <a:t>Skriva jämt</a:t>
            </a:r>
          </a:p>
          <a:p>
            <a:pPr>
              <a:lnSpc>
                <a:spcPct val="150000"/>
              </a:lnSpc>
            </a:pPr>
            <a:r>
              <a:rPr lang="sv-SE" sz="2100" dirty="0" err="1" smtClean="0"/>
              <a:t>JämStöds</a:t>
            </a:r>
            <a:r>
              <a:rPr lang="sv-SE" sz="2100" dirty="0" smtClean="0"/>
              <a:t> </a:t>
            </a:r>
            <a:r>
              <a:rPr lang="sv-SE" sz="2100" dirty="0" err="1" smtClean="0"/>
              <a:t>Praktika</a:t>
            </a:r>
            <a:endParaRPr lang="sv-SE" sz="2100" dirty="0" smtClean="0"/>
          </a:p>
          <a:p>
            <a:pPr marL="457200" lvl="1" indent="0">
              <a:lnSpc>
                <a:spcPct val="150000"/>
              </a:lnSpc>
              <a:buNone/>
            </a:pPr>
            <a:r>
              <a:rPr lang="sv-SE" sz="1400" dirty="0" smtClean="0"/>
              <a:t>	</a:t>
            </a:r>
            <a:r>
              <a:rPr lang="sv-SE" sz="1600" dirty="0" smtClean="0"/>
              <a:t>Metod för jämställdhetsintegrering</a:t>
            </a:r>
          </a:p>
          <a:p>
            <a:pPr>
              <a:lnSpc>
                <a:spcPct val="150000"/>
              </a:lnSpc>
              <a:spcBef>
                <a:spcPts val="0"/>
              </a:spcBef>
            </a:pPr>
            <a:r>
              <a:rPr lang="sv-SE" sz="2100" dirty="0" smtClean="0"/>
              <a:t>Medverkan</a:t>
            </a:r>
            <a:r>
              <a:rPr lang="sv-SE" sz="1800" dirty="0" smtClean="0"/>
              <a:t/>
            </a:r>
            <a:br>
              <a:rPr lang="sv-SE" sz="1800" dirty="0" smtClean="0"/>
            </a:br>
            <a:r>
              <a:rPr lang="sv-SE" sz="1800" dirty="0" smtClean="0"/>
              <a:t>	</a:t>
            </a:r>
            <a:r>
              <a:rPr lang="sv-SE" sz="1600" dirty="0" smtClean="0"/>
              <a:t>Fungerande förändringsarbete för lika 	rättigheter och möjligheter</a:t>
            </a:r>
            <a:endParaRPr lang="sv-SE" sz="1800" dirty="0" smtClean="0"/>
          </a:p>
          <a:p>
            <a:pPr>
              <a:lnSpc>
                <a:spcPct val="150000"/>
              </a:lnSpc>
            </a:pPr>
            <a:r>
              <a:rPr lang="sv-SE" sz="2100" dirty="0" smtClean="0"/>
              <a:t>14 sätt att jobba jämt</a:t>
            </a:r>
            <a:endParaRPr lang="sv-SE" sz="3800" dirty="0"/>
          </a:p>
        </p:txBody>
      </p:sp>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49" r="-1"/>
          <a:stretch/>
        </p:blipFill>
        <p:spPr bwMode="auto">
          <a:xfrm>
            <a:off x="6453349" y="2060848"/>
            <a:ext cx="998971" cy="147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07" t="4862"/>
          <a:stretch/>
        </p:blipFill>
        <p:spPr bwMode="auto">
          <a:xfrm>
            <a:off x="5932314" y="3717032"/>
            <a:ext cx="1520006" cy="1498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Bildobjekt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960" y="2424837"/>
            <a:ext cx="132080" cy="132080"/>
          </a:xfrm>
          <a:prstGeom prst="rect">
            <a:avLst/>
          </a:prstGeom>
        </p:spPr>
      </p:pic>
      <p:pic>
        <p:nvPicPr>
          <p:cNvPr id="15" name="Bildobjekt 14">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960" y="2874536"/>
            <a:ext cx="132080" cy="132080"/>
          </a:xfrm>
          <a:prstGeom prst="rect">
            <a:avLst/>
          </a:prstGeom>
        </p:spPr>
      </p:pic>
      <p:pic>
        <p:nvPicPr>
          <p:cNvPr id="16" name="Bildobjekt 15">
            <a:hlinkClick r:id="rId11"/>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960" y="3672001"/>
            <a:ext cx="132080" cy="132080"/>
          </a:xfrm>
          <a:prstGeom prst="rect">
            <a:avLst/>
          </a:prstGeom>
        </p:spPr>
      </p:pic>
      <p:pic>
        <p:nvPicPr>
          <p:cNvPr id="17" name="Bildobjekt 16">
            <a:hlinkClick r:id="rId12"/>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1960" y="4941168"/>
            <a:ext cx="132080" cy="132080"/>
          </a:xfrm>
          <a:prstGeom prst="rect">
            <a:avLst/>
          </a:prstGeom>
        </p:spPr>
      </p:pic>
      <p:sp>
        <p:nvSpPr>
          <p:cNvPr id="18" name="Rektangel 1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6684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381" y="980728"/>
            <a:ext cx="5983238" cy="3629025"/>
          </a:xfrm>
        </p:spPr>
      </p:pic>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0938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Tack!</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2">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pic>
        <p:nvPicPr>
          <p:cNvPr id="4" name="Bildobjekt 3"/>
          <p:cNvPicPr>
            <a:picLocks noChangeAspect="1"/>
          </p:cNvPicPr>
          <p:nvPr/>
        </p:nvPicPr>
        <p:blipFill rotWithShape="1">
          <a:blip r:embed="rId5" cstate="print">
            <a:extLst>
              <a:ext uri="{28A0092B-C50C-407E-A947-70E740481C1C}">
                <a14:useLocalDpi xmlns:a14="http://schemas.microsoft.com/office/drawing/2010/main" val="0"/>
              </a:ext>
            </a:extLst>
          </a:blip>
          <a:srcRect l="12457" r="12457"/>
          <a:stretch/>
        </p:blipFill>
        <p:spPr>
          <a:xfrm>
            <a:off x="2245431" y="1109886"/>
            <a:ext cx="4653136" cy="4653136"/>
          </a:xfrm>
          <a:prstGeom prst="rect">
            <a:avLst/>
          </a:prstGeom>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6794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1"/>
            <a:ext cx="8229600" cy="3629000"/>
          </a:xfrm>
        </p:spPr>
        <p:txBody>
          <a:bodyPr>
            <a:normAutofit/>
          </a:bodyPr>
          <a:lstStyle/>
          <a:p>
            <a:pPr marL="0" indent="0" algn="ctr">
              <a:buNone/>
            </a:pPr>
            <a:r>
              <a:rPr lang="sv-SE" sz="11500" dirty="0" smtClean="0"/>
              <a:t>LUNCH</a:t>
            </a:r>
            <a:endParaRPr lang="sv-SE" sz="115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3" name="Bildobjekt 12"/>
          <p:cNvPicPr/>
          <p:nvPr/>
        </p:nvPicPr>
        <p:blipFill>
          <a:blip r:embed="rId2">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6" name="Rektangel 5"/>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314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Bakgrund</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txBox="1">
            <a:spLocks/>
          </p:cNvSpPr>
          <p:nvPr/>
        </p:nvSpPr>
        <p:spPr>
          <a:xfrm>
            <a:off x="1043607" y="1196752"/>
            <a:ext cx="7592373"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sv-SE" sz="1800" dirty="0" smtClean="0">
                <a:solidFill>
                  <a:schemeClr val="accent6">
                    <a:lumMod val="75000"/>
                  </a:schemeClr>
                </a:solidFill>
              </a:rPr>
              <a:t> </a:t>
            </a:r>
            <a:r>
              <a:rPr lang="sv-SE" sz="1800" dirty="0" smtClean="0"/>
              <a:t>En </a:t>
            </a:r>
            <a:r>
              <a:rPr lang="sv-SE" sz="1800" dirty="0"/>
              <a:t>del av traineeprogrammet </a:t>
            </a:r>
          </a:p>
          <a:p>
            <a:pPr>
              <a:spcAft>
                <a:spcPts val="600"/>
              </a:spcAft>
            </a:pPr>
            <a:r>
              <a:rPr lang="sv-SE" sz="1800" dirty="0">
                <a:solidFill>
                  <a:schemeClr val="accent6">
                    <a:lumMod val="75000"/>
                  </a:schemeClr>
                </a:solidFill>
              </a:rPr>
              <a:t> </a:t>
            </a:r>
            <a:r>
              <a:rPr lang="sv-SE" sz="1800" dirty="0" smtClean="0"/>
              <a:t>Direktiv </a:t>
            </a:r>
            <a:r>
              <a:rPr lang="sv-SE" sz="1800" dirty="0"/>
              <a:t>från styrgruppen</a:t>
            </a:r>
          </a:p>
          <a:p>
            <a:pPr>
              <a:spcAft>
                <a:spcPts val="600"/>
              </a:spcAft>
            </a:pPr>
            <a:r>
              <a:rPr lang="sv-SE" sz="1800" dirty="0">
                <a:solidFill>
                  <a:schemeClr val="accent6">
                    <a:lumMod val="75000"/>
                  </a:schemeClr>
                </a:solidFill>
              </a:rPr>
              <a:t> </a:t>
            </a:r>
            <a:r>
              <a:rPr lang="sv-SE" sz="1800" dirty="0" smtClean="0"/>
              <a:t>Resultatet </a:t>
            </a:r>
            <a:r>
              <a:rPr lang="sv-SE" sz="1800" dirty="0"/>
              <a:t>ska kunna användas i beställarnas  </a:t>
            </a:r>
            <a:r>
              <a:rPr lang="sv-SE" sz="1800" dirty="0" smtClean="0"/>
              <a:t>organisationer</a:t>
            </a:r>
          </a:p>
          <a:p>
            <a:pPr>
              <a:spcAft>
                <a:spcPts val="600"/>
              </a:spcAft>
            </a:pPr>
            <a:r>
              <a:rPr lang="sv-SE" sz="1800" dirty="0" smtClean="0">
                <a:solidFill>
                  <a:schemeClr val="accent6">
                    <a:lumMod val="75000"/>
                  </a:schemeClr>
                </a:solidFill>
              </a:rPr>
              <a:t> </a:t>
            </a:r>
            <a:r>
              <a:rPr lang="sv-SE" sz="1800" dirty="0" smtClean="0"/>
              <a:t>Externt/Verksamhetsfokus </a:t>
            </a:r>
            <a:endParaRPr lang="sv-SE" sz="1800" dirty="0"/>
          </a:p>
          <a:p>
            <a:pPr marL="0" indent="0">
              <a:spcBef>
                <a:spcPts val="0"/>
              </a:spcBef>
              <a:buNone/>
            </a:pPr>
            <a:r>
              <a:rPr lang="sv-SE" sz="1800" dirty="0" smtClean="0"/>
              <a:t>                           </a:t>
            </a:r>
          </a:p>
          <a:p>
            <a:pPr marL="0" indent="0">
              <a:spcBef>
                <a:spcPts val="0"/>
              </a:spcBef>
              <a:buNone/>
            </a:pPr>
            <a:r>
              <a:rPr lang="sv-SE" sz="1800" dirty="0"/>
              <a:t> </a:t>
            </a:r>
            <a:r>
              <a:rPr lang="sv-SE" sz="1800" dirty="0" smtClean="0"/>
              <a:t>                                  </a:t>
            </a:r>
            <a:endParaRPr lang="sv-SE" sz="1400" dirty="0"/>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p:cNvGrpSpPr/>
          <p:nvPr/>
        </p:nvGrpSpPr>
        <p:grpSpPr>
          <a:xfrm>
            <a:off x="3661427" y="3789039"/>
            <a:ext cx="1821147" cy="1596405"/>
            <a:chOff x="3923928" y="3789039"/>
            <a:chExt cx="1821147" cy="1596405"/>
          </a:xfrm>
        </p:grpSpPr>
        <p:sp>
          <p:nvSpPr>
            <p:cNvPr id="3" name="Ellips 2"/>
            <p:cNvSpPr/>
            <p:nvPr/>
          </p:nvSpPr>
          <p:spPr>
            <a:xfrm>
              <a:off x="3923928" y="3789039"/>
              <a:ext cx="1080120" cy="1596405"/>
            </a:xfrm>
            <a:prstGeom prst="ellipse">
              <a:avLst/>
            </a:prstGeom>
            <a:solidFill>
              <a:schemeClr val="dk1">
                <a:tint val="50000"/>
                <a:satMod val="30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sv-SE"/>
            </a:p>
          </p:txBody>
        </p:sp>
        <p:sp>
          <p:nvSpPr>
            <p:cNvPr id="11" name="Ellips 10"/>
            <p:cNvSpPr/>
            <p:nvPr/>
          </p:nvSpPr>
          <p:spPr>
            <a:xfrm>
              <a:off x="4664955" y="3789040"/>
              <a:ext cx="1080120" cy="1596404"/>
            </a:xfrm>
            <a:prstGeom prst="ellipse">
              <a:avLst/>
            </a:prstGeom>
            <a:solidFill>
              <a:schemeClr val="accent6">
                <a:alpha val="74000"/>
              </a:schemeClr>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grpSp>
      <p:sp>
        <p:nvSpPr>
          <p:cNvPr id="4" name="textruta 3"/>
          <p:cNvSpPr txBox="1"/>
          <p:nvPr/>
        </p:nvSpPr>
        <p:spPr>
          <a:xfrm>
            <a:off x="395536" y="3861048"/>
            <a:ext cx="3096344" cy="1477328"/>
          </a:xfrm>
          <a:prstGeom prst="rect">
            <a:avLst/>
          </a:prstGeom>
          <a:noFill/>
        </p:spPr>
        <p:txBody>
          <a:bodyPr wrap="square" rtlCol="0">
            <a:spAutoFit/>
          </a:bodyPr>
          <a:lstStyle/>
          <a:p>
            <a:pPr algn="r"/>
            <a:r>
              <a:rPr lang="sv-SE" dirty="0" smtClean="0"/>
              <a:t>Diskrimineringslagstiftningen</a:t>
            </a:r>
          </a:p>
          <a:p>
            <a:pPr algn="r"/>
            <a:endParaRPr lang="sv-SE" dirty="0" smtClean="0"/>
          </a:p>
          <a:p>
            <a:pPr algn="r"/>
            <a:r>
              <a:rPr lang="sv-SE" dirty="0" smtClean="0"/>
              <a:t>Jämställdhetsplan</a:t>
            </a:r>
          </a:p>
          <a:p>
            <a:pPr algn="r"/>
            <a:endParaRPr lang="sv-SE" dirty="0"/>
          </a:p>
          <a:p>
            <a:pPr algn="r"/>
            <a:r>
              <a:rPr lang="sv-SE" dirty="0" smtClean="0"/>
              <a:t>Diskrimineringsombudsman</a:t>
            </a:r>
            <a:endParaRPr lang="sv-SE" dirty="0"/>
          </a:p>
        </p:txBody>
      </p:sp>
      <p:sp>
        <p:nvSpPr>
          <p:cNvPr id="5" name="textruta 4"/>
          <p:cNvSpPr txBox="1"/>
          <p:nvPr/>
        </p:nvSpPr>
        <p:spPr>
          <a:xfrm>
            <a:off x="5724128" y="3861048"/>
            <a:ext cx="2859373" cy="1477328"/>
          </a:xfrm>
          <a:prstGeom prst="rect">
            <a:avLst/>
          </a:prstGeom>
          <a:noFill/>
        </p:spPr>
        <p:txBody>
          <a:bodyPr wrap="square" rtlCol="0">
            <a:spAutoFit/>
          </a:bodyPr>
          <a:lstStyle/>
          <a:p>
            <a:r>
              <a:rPr lang="sv-SE" dirty="0" smtClean="0"/>
              <a:t>Jämställdhetspolitiska målen</a:t>
            </a:r>
          </a:p>
          <a:p>
            <a:endParaRPr lang="sv-SE" dirty="0"/>
          </a:p>
          <a:p>
            <a:r>
              <a:rPr lang="sv-SE" dirty="0" smtClean="0"/>
              <a:t>Jämställdhetsintegrering</a:t>
            </a:r>
          </a:p>
          <a:p>
            <a:endParaRPr lang="sv-SE" dirty="0"/>
          </a:p>
          <a:p>
            <a:r>
              <a:rPr lang="sv-SE" dirty="0" smtClean="0"/>
              <a:t>Länsstyrelsen</a:t>
            </a:r>
            <a:endParaRPr lang="sv-SE" dirty="0"/>
          </a:p>
        </p:txBody>
      </p:sp>
      <p:sp>
        <p:nvSpPr>
          <p:cNvPr id="15" name="textruta 14"/>
          <p:cNvSpPr txBox="1"/>
          <p:nvPr/>
        </p:nvSpPr>
        <p:spPr>
          <a:xfrm>
            <a:off x="5724128" y="2998693"/>
            <a:ext cx="1584176" cy="646331"/>
          </a:xfrm>
          <a:prstGeom prst="rect">
            <a:avLst/>
          </a:prstGeom>
          <a:noFill/>
        </p:spPr>
        <p:txBody>
          <a:bodyPr wrap="square" rtlCol="0">
            <a:spAutoFit/>
          </a:bodyPr>
          <a:lstStyle/>
          <a:p>
            <a:r>
              <a:rPr lang="sv-SE" b="1" dirty="0" smtClean="0">
                <a:solidFill>
                  <a:schemeClr val="accent6">
                    <a:lumMod val="75000"/>
                  </a:schemeClr>
                </a:solidFill>
              </a:rPr>
              <a:t>Verksamhet</a:t>
            </a:r>
            <a:br>
              <a:rPr lang="sv-SE" b="1" dirty="0" smtClean="0">
                <a:solidFill>
                  <a:schemeClr val="accent6">
                    <a:lumMod val="75000"/>
                  </a:schemeClr>
                </a:solidFill>
              </a:rPr>
            </a:br>
            <a:r>
              <a:rPr lang="sv-SE" dirty="0" smtClean="0"/>
              <a:t>Externt</a:t>
            </a:r>
            <a:endParaRPr lang="sv-SE" dirty="0"/>
          </a:p>
        </p:txBody>
      </p:sp>
      <p:sp>
        <p:nvSpPr>
          <p:cNvPr id="16" name="textruta 15"/>
          <p:cNvSpPr txBox="1"/>
          <p:nvPr/>
        </p:nvSpPr>
        <p:spPr>
          <a:xfrm>
            <a:off x="1835696" y="2996952"/>
            <a:ext cx="1656184" cy="646331"/>
          </a:xfrm>
          <a:prstGeom prst="rect">
            <a:avLst/>
          </a:prstGeom>
          <a:noFill/>
        </p:spPr>
        <p:txBody>
          <a:bodyPr wrap="square" rtlCol="0">
            <a:spAutoFit/>
          </a:bodyPr>
          <a:lstStyle/>
          <a:p>
            <a:pPr algn="r"/>
            <a:r>
              <a:rPr lang="sv-SE" b="1" dirty="0">
                <a:solidFill>
                  <a:schemeClr val="accent6">
                    <a:lumMod val="75000"/>
                  </a:schemeClr>
                </a:solidFill>
              </a:rPr>
              <a:t>Personalpolitik </a:t>
            </a:r>
            <a:r>
              <a:rPr lang="sv-SE" dirty="0" smtClean="0"/>
              <a:t>Internt</a:t>
            </a:r>
            <a:endParaRPr lang="sv-SE" sz="1400" dirty="0"/>
          </a:p>
        </p:txBody>
      </p:sp>
    </p:spTree>
    <p:extLst>
      <p:ext uri="{BB962C8B-B14F-4D97-AF65-F5344CB8AC3E}">
        <p14:creationId xmlns:p14="http://schemas.microsoft.com/office/powerpoint/2010/main" val="147209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Syfte</a:t>
            </a:r>
            <a:endParaRPr lang="sv-SE" sz="3600" dirty="0"/>
          </a:p>
        </p:txBody>
      </p:sp>
      <p:sp>
        <p:nvSpPr>
          <p:cNvPr id="3" name="Platshållare för innehåll 2"/>
          <p:cNvSpPr>
            <a:spLocks noGrp="1"/>
          </p:cNvSpPr>
          <p:nvPr>
            <p:ph idx="1"/>
          </p:nvPr>
        </p:nvSpPr>
        <p:spPr>
          <a:xfrm>
            <a:off x="1547664" y="1628800"/>
            <a:ext cx="6192688" cy="2016224"/>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sv-SE" sz="1800" dirty="0" smtClean="0"/>
              <a:t/>
            </a:r>
            <a:br>
              <a:rPr lang="sv-SE" sz="1800" dirty="0" smtClean="0"/>
            </a:br>
            <a:r>
              <a:rPr lang="sv-SE" sz="1800" dirty="0" smtClean="0"/>
              <a:t>Syftet med detta projekt är att föreslå aktiviteter inom områdena </a:t>
            </a:r>
            <a:r>
              <a:rPr lang="sv-SE" sz="1800" dirty="0" smtClean="0">
                <a:solidFill>
                  <a:schemeClr val="accent6">
                    <a:lumMod val="75000"/>
                  </a:schemeClr>
                </a:solidFill>
              </a:rPr>
              <a:t>bemötande och service </a:t>
            </a:r>
            <a:r>
              <a:rPr lang="sv-SE" sz="1800" dirty="0" smtClean="0"/>
              <a:t>ur ett likabehandlingsperspektiv med fokus på</a:t>
            </a:r>
            <a:r>
              <a:rPr lang="sv-SE" sz="1800" dirty="0" smtClean="0">
                <a:solidFill>
                  <a:schemeClr val="accent6">
                    <a:lumMod val="75000"/>
                  </a:schemeClr>
                </a:solidFill>
              </a:rPr>
              <a:t> jämställdhet </a:t>
            </a:r>
            <a:r>
              <a:rPr lang="sv-SE" sz="1800" dirty="0" smtClean="0"/>
              <a:t>som ska bidra till ett </a:t>
            </a:r>
            <a:r>
              <a:rPr lang="sv-SE" sz="1800" dirty="0" smtClean="0">
                <a:solidFill>
                  <a:schemeClr val="accent6">
                    <a:lumMod val="75000"/>
                  </a:schemeClr>
                </a:solidFill>
              </a:rPr>
              <a:t>lärande</a:t>
            </a:r>
            <a:r>
              <a:rPr lang="sv-SE" sz="1800" dirty="0" smtClean="0"/>
              <a:t> för kommunernas och regionens olika verksamheter.</a:t>
            </a:r>
          </a:p>
          <a:p>
            <a:pPr marL="0" indent="0">
              <a:buNone/>
            </a:pPr>
            <a:endParaRPr lang="sv-SE" sz="18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807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Mål</a:t>
            </a:r>
            <a:endParaRPr lang="sv-SE" sz="3600" dirty="0"/>
          </a:p>
        </p:txBody>
      </p:sp>
      <p:sp>
        <p:nvSpPr>
          <p:cNvPr id="3" name="Platshållare för innehåll 2"/>
          <p:cNvSpPr>
            <a:spLocks noGrp="1"/>
          </p:cNvSpPr>
          <p:nvPr>
            <p:ph idx="1"/>
          </p:nvPr>
        </p:nvSpPr>
        <p:spPr>
          <a:xfrm>
            <a:off x="1403648" y="1600201"/>
            <a:ext cx="6768752" cy="3629000"/>
          </a:xfrm>
        </p:spPr>
        <p:txBody>
          <a:bodyPr>
            <a:normAutofit/>
          </a:bodyPr>
          <a:lstStyle/>
          <a:p>
            <a:pPr>
              <a:spcAft>
                <a:spcPts val="600"/>
              </a:spcAft>
            </a:pPr>
            <a:r>
              <a:rPr lang="sv-SE" sz="1800" dirty="0" smtClean="0">
                <a:solidFill>
                  <a:schemeClr val="accent6">
                    <a:lumMod val="75000"/>
                  </a:schemeClr>
                </a:solidFill>
              </a:rPr>
              <a:t>Kartlägga goda exempel </a:t>
            </a:r>
            <a:r>
              <a:rPr lang="sv-SE" sz="1800" dirty="0" smtClean="0"/>
              <a:t>på hur andra kommuner, landsting och regioner samt våra egna organisationer arbetar med likabehandlingsfrågor med fokus på jämställdhet inom områdena service och bemötande.</a:t>
            </a:r>
          </a:p>
          <a:p>
            <a:pPr>
              <a:spcAft>
                <a:spcPts val="600"/>
              </a:spcAft>
            </a:pPr>
            <a:r>
              <a:rPr lang="sv-SE" sz="1800" dirty="0" smtClean="0">
                <a:solidFill>
                  <a:schemeClr val="accent6">
                    <a:lumMod val="75000"/>
                  </a:schemeClr>
                </a:solidFill>
              </a:rPr>
              <a:t>Lyfta fram framgångsfaktorer </a:t>
            </a:r>
            <a:r>
              <a:rPr lang="sv-SE" sz="1800" dirty="0" smtClean="0"/>
              <a:t>och effekter av likabehandlingsarbete inom framtagna exempel.</a:t>
            </a:r>
          </a:p>
          <a:p>
            <a:pPr>
              <a:spcAft>
                <a:spcPts val="600"/>
              </a:spcAft>
            </a:pPr>
            <a:r>
              <a:rPr lang="sv-SE" sz="1800" dirty="0" smtClean="0">
                <a:solidFill>
                  <a:schemeClr val="accent6">
                    <a:lumMod val="75000"/>
                  </a:schemeClr>
                </a:solidFill>
              </a:rPr>
              <a:t>Presentera och föreslå aktiviteter </a:t>
            </a:r>
            <a:r>
              <a:rPr lang="sv-SE" sz="1800" dirty="0" smtClean="0"/>
              <a:t>till ett framgångsrikt likabehandlingsarbete inom bemötande och service.</a:t>
            </a:r>
          </a:p>
          <a:p>
            <a:pPr marL="0" indent="0">
              <a:buNone/>
            </a:pPr>
            <a:endParaRPr lang="sv-SE" sz="1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Rektangel 6"/>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769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599892" y="2204864"/>
            <a:ext cx="1944216" cy="1224136"/>
          </a:xfrm>
          <a:prstGeom prst="rect">
            <a:avLst/>
          </a:prstGeom>
          <a:gradFill flip="none" rotWithShape="1">
            <a:gsLst>
              <a:gs pos="36000">
                <a:schemeClr val="accent6">
                  <a:lumMod val="75000"/>
                  <a:tint val="66000"/>
                  <a:satMod val="160000"/>
                </a:schemeClr>
              </a:gs>
              <a:gs pos="94000">
                <a:schemeClr val="accent6">
                  <a:tint val="44500"/>
                  <a:satMod val="160000"/>
                  <a:lumMod val="74000"/>
                </a:schemeClr>
              </a:gs>
              <a:gs pos="100000">
                <a:schemeClr val="accent6">
                  <a:lumMod val="75000"/>
                  <a:tint val="23500"/>
                  <a:satMod val="160000"/>
                </a:schemeClr>
              </a:gs>
            </a:gsLst>
            <a:path path="circle">
              <a:fillToRect l="50000" t="50000" r="50000" b="50000"/>
            </a:path>
            <a:tileRect/>
          </a:gra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2" name="Rubrik 1"/>
          <p:cNvSpPr>
            <a:spLocks noGrp="1"/>
          </p:cNvSpPr>
          <p:nvPr>
            <p:ph type="title"/>
          </p:nvPr>
        </p:nvSpPr>
        <p:spPr/>
        <p:txBody>
          <a:bodyPr>
            <a:normAutofit/>
          </a:bodyPr>
          <a:lstStyle/>
          <a:p>
            <a:r>
              <a:rPr lang="sv-SE" sz="3600" dirty="0" smtClean="0"/>
              <a:t>Inspiration från SKL</a:t>
            </a:r>
            <a:endParaRPr lang="sv-SE" sz="3600" dirty="0"/>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4" name="Rektangel 3"/>
          <p:cNvSpPr/>
          <p:nvPr/>
        </p:nvSpPr>
        <p:spPr>
          <a:xfrm>
            <a:off x="0" y="2412177"/>
            <a:ext cx="9144000" cy="523220"/>
          </a:xfrm>
          <a:prstGeom prst="rect">
            <a:avLst/>
          </a:prstGeom>
        </p:spPr>
        <p:txBody>
          <a:bodyPr wrap="square">
            <a:spAutoFit/>
          </a:bodyPr>
          <a:lstStyle/>
          <a:p>
            <a:pPr algn="ctr"/>
            <a:r>
              <a:rPr lang="sv-SE" sz="2800" dirty="0" smtClean="0"/>
              <a:t>FILM</a:t>
            </a:r>
            <a:endParaRPr lang="sv-SE" sz="3200" dirty="0"/>
          </a:p>
        </p:txBody>
      </p:sp>
      <p:pic>
        <p:nvPicPr>
          <p:cNvPr id="8" name="Bildobjekt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960" y="2996952"/>
            <a:ext cx="132080" cy="132080"/>
          </a:xfrm>
          <a:prstGeom prst="rect">
            <a:avLst/>
          </a:prstGeom>
        </p:spPr>
      </p:pic>
      <p:sp>
        <p:nvSpPr>
          <p:cNvPr id="9" name="Rektangel 8"/>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3392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p:cNvGrpSpPr/>
          <p:nvPr/>
        </p:nvGrpSpPr>
        <p:grpSpPr>
          <a:xfrm>
            <a:off x="3131840" y="2204864"/>
            <a:ext cx="2880320" cy="2448272"/>
            <a:chOff x="3275856" y="1844824"/>
            <a:chExt cx="2880320" cy="2448272"/>
          </a:xfrm>
        </p:grpSpPr>
        <p:sp>
          <p:nvSpPr>
            <p:cNvPr id="6" name="5-udd 5"/>
            <p:cNvSpPr/>
            <p:nvPr/>
          </p:nvSpPr>
          <p:spPr>
            <a:xfrm>
              <a:off x="3275856" y="1844824"/>
              <a:ext cx="288032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3" name="textruta 22"/>
            <p:cNvSpPr txBox="1"/>
            <p:nvPr/>
          </p:nvSpPr>
          <p:spPr>
            <a:xfrm>
              <a:off x="4427984" y="2636912"/>
              <a:ext cx="864096" cy="1015663"/>
            </a:xfrm>
            <a:prstGeom prst="rect">
              <a:avLst/>
            </a:prstGeom>
            <a:noFill/>
          </p:spPr>
          <p:txBody>
            <a:bodyPr wrap="square" rtlCol="0">
              <a:spAutoFit/>
            </a:bodyPr>
            <a:lstStyle/>
            <a:p>
              <a:r>
                <a:rPr lang="sv-SE" sz="6000" b="1" dirty="0" smtClean="0">
                  <a:solidFill>
                    <a:schemeClr val="bg1"/>
                  </a:solidFill>
                </a:rPr>
                <a:t>1</a:t>
              </a:r>
              <a:endParaRPr lang="sv-SE" b="1" dirty="0">
                <a:solidFill>
                  <a:schemeClr val="bg1"/>
                </a:solidFill>
              </a:endParaRPr>
            </a:p>
          </p:txBody>
        </p:sp>
      </p:grpSp>
      <p:sp>
        <p:nvSpPr>
          <p:cNvPr id="29" name="Rubrik 1"/>
          <p:cNvSpPr>
            <a:spLocks noGrp="1"/>
          </p:cNvSpPr>
          <p:nvPr>
            <p:ph type="title"/>
          </p:nvPr>
        </p:nvSpPr>
        <p:spPr>
          <a:xfrm>
            <a:off x="457200" y="274638"/>
            <a:ext cx="8229600" cy="1143000"/>
          </a:xfrm>
        </p:spPr>
        <p:txBody>
          <a:bodyPr>
            <a:normAutofit/>
          </a:bodyPr>
          <a:lstStyle/>
          <a:p>
            <a:r>
              <a:rPr lang="sv-SE" sz="3600" dirty="0" smtClean="0"/>
              <a:t>Goda exempel</a:t>
            </a:r>
            <a:endParaRPr lang="sv-SE" sz="3600" dirty="0">
              <a:solidFill>
                <a:schemeClr val="bg1">
                  <a:lumMod val="50000"/>
                </a:schemeClr>
              </a:solidFill>
            </a:endParaRPr>
          </a:p>
        </p:txBody>
      </p:sp>
      <p:sp>
        <p:nvSpPr>
          <p:cNvPr id="30" name="Rektangel 29"/>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70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smtClean="0"/>
              <a:t>Goda exempel</a:t>
            </a:r>
            <a:br>
              <a:rPr lang="sv-SE" sz="3600" dirty="0" smtClean="0"/>
            </a:br>
            <a:r>
              <a:rPr lang="sv-SE" sz="2400" dirty="0" smtClean="0">
                <a:solidFill>
                  <a:schemeClr val="bg1">
                    <a:lumMod val="50000"/>
                  </a:schemeClr>
                </a:solidFill>
              </a:rPr>
              <a:t>Jämställd budget i Göteborg</a:t>
            </a:r>
            <a:endParaRPr lang="sv-SE" sz="3600" dirty="0">
              <a:solidFill>
                <a:schemeClr val="bg1">
                  <a:lumMod val="50000"/>
                </a:schemeClr>
              </a:solidFill>
            </a:endParaRPr>
          </a:p>
        </p:txBody>
      </p:sp>
      <p:sp>
        <p:nvSpPr>
          <p:cNvPr id="12" name="Rektangel 11"/>
          <p:cNvSpPr/>
          <p:nvPr/>
        </p:nvSpPr>
        <p:spPr>
          <a:xfrm>
            <a:off x="0" y="5877272"/>
            <a:ext cx="9144000" cy="1008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p:nvPr/>
        </p:nvPicPr>
        <p:blipFill>
          <a:blip r:embed="rId3">
            <a:extLst>
              <a:ext uri="{28A0092B-C50C-407E-A947-70E740481C1C}">
                <a14:useLocalDpi xmlns:a14="http://schemas.microsoft.com/office/drawing/2010/main" val="0"/>
              </a:ext>
            </a:extLst>
          </a:blip>
          <a:stretch>
            <a:fillRect/>
          </a:stretch>
        </p:blipFill>
        <p:spPr>
          <a:xfrm>
            <a:off x="7668344" y="144015"/>
            <a:ext cx="1211482" cy="1224136"/>
          </a:xfrm>
          <a:prstGeom prst="rect">
            <a:avLst/>
          </a:prstGeom>
        </p:spPr>
      </p:pic>
      <p:pic>
        <p:nvPicPr>
          <p:cNvPr id="14" name="Bildobjekt 13"/>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439" y1="42361" x2="41935" y2="27778"/>
                        <a14:foregroundMark x1="32754" y1="42361" x2="32258" y2="27083"/>
                        <a14:foregroundMark x1="23573" y1="40972" x2="25062" y2="25000"/>
                        <a14:foregroundMark x1="60298" y1="44444" x2="59057" y2="27778"/>
                        <a14:foregroundMark x1="66749" y1="43750" x2="66998" y2="29167"/>
                        <a14:foregroundMark x1="75931" y1="40972" x2="74938" y2="25000"/>
                        <a14:foregroundMark x1="51613" y1="40972" x2="51613" y2="29861"/>
                        <a14:backgroundMark x1="5707" y1="31944" x2="6948" y2="17361"/>
                      </a14:backgroundRemoval>
                    </a14:imgEffect>
                  </a14:imgLayer>
                </a14:imgProps>
              </a:ext>
              <a:ext uri="{28A0092B-C50C-407E-A947-70E740481C1C}">
                <a14:useLocalDpi xmlns:a14="http://schemas.microsoft.com/office/drawing/2010/main" val="0"/>
              </a:ext>
            </a:extLst>
          </a:blip>
          <a:srcRect b="50000"/>
          <a:stretch/>
        </p:blipFill>
        <p:spPr>
          <a:xfrm>
            <a:off x="2132868" y="5877272"/>
            <a:ext cx="4878263" cy="871550"/>
          </a:xfrm>
          <a:prstGeom prst="rect">
            <a:avLst/>
          </a:prstGeom>
          <a:solidFill>
            <a:schemeClr val="bg1">
              <a:lumMod val="95000"/>
            </a:schemeClr>
          </a:solidFill>
          <a:ln>
            <a:noFill/>
          </a:ln>
        </p:spPr>
      </p:pic>
      <p:sp>
        <p:nvSpPr>
          <p:cNvPr id="7" name="Platshållare för innehåll 2"/>
          <p:cNvSpPr>
            <a:spLocks noGrp="1"/>
          </p:cNvSpPr>
          <p:nvPr>
            <p:ph idx="1"/>
          </p:nvPr>
        </p:nvSpPr>
        <p:spPr>
          <a:xfrm>
            <a:off x="1512000" y="1614500"/>
            <a:ext cx="6120000" cy="3629000"/>
          </a:xfrm>
        </p:spPr>
        <p:txBody>
          <a:bodyPr>
            <a:normAutofit/>
          </a:bodyPr>
          <a:lstStyle/>
          <a:p>
            <a:pPr marL="0" indent="0">
              <a:spcAft>
                <a:spcPts val="600"/>
              </a:spcAft>
              <a:buNone/>
            </a:pPr>
            <a:r>
              <a:rPr lang="sv-SE" sz="1800" dirty="0" smtClean="0">
                <a:solidFill>
                  <a:schemeClr val="accent6">
                    <a:lumMod val="75000"/>
                  </a:schemeClr>
                </a:solidFill>
              </a:rPr>
              <a:t>Vad var problemet?</a:t>
            </a:r>
          </a:p>
          <a:p>
            <a:pPr marL="0" indent="0">
              <a:buNone/>
            </a:pPr>
            <a:r>
              <a:rPr lang="sv-SE" sz="1800" dirty="0" smtClean="0"/>
              <a:t>Ett övergripande jämställdhetsperspektiv i budgetarbetet saknades</a:t>
            </a:r>
          </a:p>
        </p:txBody>
      </p:sp>
      <p:sp>
        <p:nvSpPr>
          <p:cNvPr id="8" name="Rektangel 7"/>
          <p:cNvSpPr/>
          <p:nvPr/>
        </p:nvSpPr>
        <p:spPr>
          <a:xfrm>
            <a:off x="1" y="6381328"/>
            <a:ext cx="298782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084168" y="6381327"/>
            <a:ext cx="3059832" cy="45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150" name="Picture 6" descr="C:\Users\stiale8919\AppData\Local\Microsoft\Windows\Temporary Internet Files\Content.IE5\0OZDI7MJ\MP900449121[1].jpg"/>
          <p:cNvPicPr>
            <a:picLocks noChangeAspect="1" noChangeArrowheads="1"/>
          </p:cNvPicPr>
          <p:nvPr/>
        </p:nvPicPr>
        <p:blipFill rotWithShape="1">
          <a:blip r:embed="rId6">
            <a:extLst>
              <a:ext uri="{28A0092B-C50C-407E-A947-70E740481C1C}">
                <a14:useLocalDpi xmlns:a14="http://schemas.microsoft.com/office/drawing/2010/main" val="0"/>
              </a:ext>
            </a:extLst>
          </a:blip>
          <a:srcRect b="46171"/>
          <a:stretch/>
        </p:blipFill>
        <p:spPr bwMode="auto">
          <a:xfrm>
            <a:off x="2646039" y="4322179"/>
            <a:ext cx="3851920" cy="15550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9"/>
          <p:cNvGrpSpPr/>
          <p:nvPr/>
        </p:nvGrpSpPr>
        <p:grpSpPr>
          <a:xfrm>
            <a:off x="467543" y="396083"/>
            <a:ext cx="756000" cy="720000"/>
            <a:chOff x="3275856" y="1844824"/>
            <a:chExt cx="3024370" cy="2448272"/>
          </a:xfrm>
        </p:grpSpPr>
        <p:sp>
          <p:nvSpPr>
            <p:cNvPr id="11" name="5-udd 10"/>
            <p:cNvSpPr/>
            <p:nvPr/>
          </p:nvSpPr>
          <p:spPr>
            <a:xfrm>
              <a:off x="3275856" y="1844824"/>
              <a:ext cx="3024370" cy="2448272"/>
            </a:xfrm>
            <a:prstGeom prst="star5">
              <a:avLst/>
            </a:prstGeom>
            <a:solidFill>
              <a:schemeClr val="accent6">
                <a:lumMod val="75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5" name="textruta 14"/>
            <p:cNvSpPr txBox="1"/>
            <p:nvPr/>
          </p:nvSpPr>
          <p:spPr>
            <a:xfrm>
              <a:off x="4211903" y="2486275"/>
              <a:ext cx="1152273" cy="1255868"/>
            </a:xfrm>
            <a:prstGeom prst="rect">
              <a:avLst/>
            </a:prstGeom>
            <a:noFill/>
          </p:spPr>
          <p:txBody>
            <a:bodyPr wrap="square" rtlCol="0">
              <a:spAutoFit/>
            </a:bodyPr>
            <a:lstStyle/>
            <a:p>
              <a:r>
                <a:rPr lang="sv-SE" b="1" dirty="0" smtClean="0">
                  <a:solidFill>
                    <a:schemeClr val="bg1"/>
                  </a:solidFill>
                </a:rPr>
                <a:t>1</a:t>
              </a:r>
              <a:endParaRPr lang="sv-SE" sz="600" b="1" dirty="0">
                <a:solidFill>
                  <a:schemeClr val="bg1"/>
                </a:solidFill>
              </a:endParaRPr>
            </a:p>
          </p:txBody>
        </p:sp>
      </p:grpSp>
      <p:sp>
        <p:nvSpPr>
          <p:cNvPr id="16" name="Rektangel 15"/>
          <p:cNvSpPr/>
          <p:nvPr/>
        </p:nvSpPr>
        <p:spPr>
          <a:xfrm>
            <a:off x="0" y="0"/>
            <a:ext cx="9144000" cy="260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0326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nneh_x00e5_llstyp xmlns="2b25de46-b768-45c5-9a06-a9dd4f3861bf">Aktivitet 1</Inneh_x00e5_llstyp>
    <Dokumnettyp xmlns="2b25de46-b768-45c5-9a06-a9dd4f3861bf">Färdigt</Dokumnetty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4202C3AE52D614BB275DA2352BDD4C6" ma:contentTypeVersion="3" ma:contentTypeDescription="Skapa ett nytt dokument." ma:contentTypeScope="" ma:versionID="478c9aa45a4f9a1d9473ec76357536ff">
  <xsd:schema xmlns:xsd="http://www.w3.org/2001/XMLSchema" xmlns:p="http://schemas.microsoft.com/office/2006/metadata/properties" xmlns:ns2="2b25de46-b768-45c5-9a06-a9dd4f3861bf" targetNamespace="http://schemas.microsoft.com/office/2006/metadata/properties" ma:root="true" ma:fieldsID="2ef1a6621391a131cc8b42d57ee21f30" ns2:_="">
    <xsd:import namespace="2b25de46-b768-45c5-9a06-a9dd4f3861bf"/>
    <xsd:element name="properties">
      <xsd:complexType>
        <xsd:sequence>
          <xsd:element name="documentManagement">
            <xsd:complexType>
              <xsd:all>
                <xsd:element ref="ns2:Dokumnettyp" minOccurs="0"/>
                <xsd:element ref="ns2:Inneh_x00e5_llstyp"/>
              </xsd:all>
            </xsd:complexType>
          </xsd:element>
        </xsd:sequence>
      </xsd:complexType>
    </xsd:element>
  </xsd:schema>
  <xsd:schema xmlns:xsd="http://www.w3.org/2001/XMLSchema" xmlns:dms="http://schemas.microsoft.com/office/2006/documentManagement/types" targetNamespace="2b25de46-b768-45c5-9a06-a9dd4f3861bf" elementFormDefault="qualified">
    <xsd:import namespace="http://schemas.microsoft.com/office/2006/documentManagement/types"/>
    <xsd:element name="Dokumnettyp" ma:index="8" nillable="true" ma:displayName="Dokumnettyp" ma:format="RadioButtons" ma:internalName="Dokumnettyp">
      <xsd:simpleType>
        <xsd:restriction base="dms:Choice">
          <xsd:enumeration value="Underlag"/>
          <xsd:enumeration value="Minnesanteckningar"/>
          <xsd:enumeration value="Jobbar på"/>
          <xsd:enumeration value="Färdigt"/>
          <xsd:enumeration value="Utbildningsmaterial"/>
          <xsd:enumeration value="Protokoll"/>
          <xsd:enumeration value="Dagordning"/>
          <xsd:enumeration value="Bilder"/>
        </xsd:restriction>
      </xsd:simpleType>
    </xsd:element>
    <xsd:element name="Inneh_x00e5_llstyp" ma:index="9" ma:displayName="Innehållstyp" ma:format="Dropdown" ma:internalName="Inneh_x00e5_llstyp">
      <xsd:simpleType>
        <xsd:restriction base="dms:Choice">
          <xsd:enumeration value="Kommununderlag"/>
          <xsd:enumeration value="SKL-underlag"/>
          <xsd:enumeration value="Övriga underlag"/>
          <xsd:enumeration value="Mötesprotokoll"/>
          <xsd:enumeration value="Utbildningsmaterial"/>
          <xsd:enumeration value="Aktuella arbeten"/>
          <xsd:enumeration value="TH info"/>
          <xsd:enumeration value="Förstudie"/>
          <xsd:enumeration value="Projektplan"/>
          <xsd:enumeration value="Projektrapport"/>
          <xsd:enumeration value="Aktivitet 1"/>
          <xsd:enumeration value="Aktivitet 2"/>
          <xsd:enumeration value="Aktivitet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95D8AE9-13AA-449F-8194-89273A1C12E0}">
  <ds:schemaRefs>
    <ds:schemaRef ds:uri="http://purl.org/dc/terms/"/>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2b25de46-b768-45c5-9a06-a9dd4f3861bf"/>
    <ds:schemaRef ds:uri="http://purl.org/dc/elements/1.1/"/>
  </ds:schemaRefs>
</ds:datastoreItem>
</file>

<file path=customXml/itemProps2.xml><?xml version="1.0" encoding="utf-8"?>
<ds:datastoreItem xmlns:ds="http://schemas.openxmlformats.org/officeDocument/2006/customXml" ds:itemID="{E127C186-3113-45C3-BD8E-2A4E657D56C0}">
  <ds:schemaRefs>
    <ds:schemaRef ds:uri="http://schemas.microsoft.com/sharepoint/v3/contenttype/forms"/>
  </ds:schemaRefs>
</ds:datastoreItem>
</file>

<file path=customXml/itemProps3.xml><?xml version="1.0" encoding="utf-8"?>
<ds:datastoreItem xmlns:ds="http://schemas.openxmlformats.org/officeDocument/2006/customXml" ds:itemID="{B65A5744-E740-4630-9299-29D3AC379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5de46-b768-45c5-9a06-a9dd4f3861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803</TotalTime>
  <Words>2581</Words>
  <Application>Microsoft Office PowerPoint</Application>
  <PresentationFormat>Bildspel på skärmen (4:3)</PresentationFormat>
  <Paragraphs>340</Paragraphs>
  <Slides>35</Slides>
  <Notes>29</Notes>
  <HiddenSlides>0</HiddenSlides>
  <MMClips>0</MMClips>
  <ScaleCrop>false</ScaleCrop>
  <HeadingPairs>
    <vt:vector size="4" baseType="variant">
      <vt:variant>
        <vt:lpstr>Tema</vt:lpstr>
      </vt:variant>
      <vt:variant>
        <vt:i4>1</vt:i4>
      </vt:variant>
      <vt:variant>
        <vt:lpstr>Bildrubriker</vt:lpstr>
      </vt:variant>
      <vt:variant>
        <vt:i4>35</vt:i4>
      </vt:variant>
    </vt:vector>
  </HeadingPairs>
  <TitlesOfParts>
    <vt:vector size="36" baseType="lpstr">
      <vt:lpstr>Office-tema</vt:lpstr>
      <vt:lpstr>Jämställt Halland</vt:lpstr>
      <vt:lpstr>Trainee Halland 2013</vt:lpstr>
      <vt:lpstr>Agenda för dagen</vt:lpstr>
      <vt:lpstr>Bakgrund</vt:lpstr>
      <vt:lpstr>Syfte</vt:lpstr>
      <vt:lpstr>Mål</vt:lpstr>
      <vt:lpstr>Inspiration från SKL</vt:lpstr>
      <vt:lpstr>Goda exempel</vt:lpstr>
      <vt:lpstr>Goda exempel Jämställd budget i Göteborg</vt:lpstr>
      <vt:lpstr>Goda exempel Jämställd budget i Göteborg</vt:lpstr>
      <vt:lpstr>Goda exempel Jämställd budget i Göteborg</vt:lpstr>
      <vt:lpstr>Goda exempel</vt:lpstr>
      <vt:lpstr>Goda exempel Jämt sjukskriven</vt:lpstr>
      <vt:lpstr>Goda exempel Jämt sjukskriven</vt:lpstr>
      <vt:lpstr>Goda exempel Jämt sjukskriven</vt:lpstr>
      <vt:lpstr>Goda exempel</vt:lpstr>
      <vt:lpstr>Goda exempel Skola i Gnesta</vt:lpstr>
      <vt:lpstr>Goda exempel Skola i Gnesta</vt:lpstr>
      <vt:lpstr>Goda exempel Skola i Gnesta</vt:lpstr>
      <vt:lpstr>Goda exempel</vt:lpstr>
      <vt:lpstr>Goda exempel Funkabo fritidsgård</vt:lpstr>
      <vt:lpstr>Goda exempel Funkabo fritidsgård</vt:lpstr>
      <vt:lpstr>Goda exempel Funkabo fritidsgård</vt:lpstr>
      <vt:lpstr>Framgångsfaktorer</vt:lpstr>
      <vt:lpstr>PowerPoint-presentation</vt:lpstr>
      <vt:lpstr>Workshop Jämställt bemötande</vt:lpstr>
      <vt:lpstr>Workshop Jämställt bemötande</vt:lpstr>
      <vt:lpstr>Workshop Jämställt bemötande</vt:lpstr>
      <vt:lpstr>Workshop Jämställt bemötande</vt:lpstr>
      <vt:lpstr>Verktygslåda</vt:lpstr>
      <vt:lpstr>Verktygslåda</vt:lpstr>
      <vt:lpstr>Verktygslåda</vt:lpstr>
      <vt:lpstr>PowerPoint-presentation</vt:lpstr>
      <vt:lpstr>Tack!</vt:lpstr>
      <vt:lpstr>PowerPoint-presentation</vt:lpstr>
    </vt:vector>
  </TitlesOfParts>
  <Company>Varbergs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Olsson</dc:creator>
  <cp:lastModifiedBy>Cecilia Kjellgren</cp:lastModifiedBy>
  <cp:revision>75</cp:revision>
  <dcterms:created xsi:type="dcterms:W3CDTF">2013-08-28T12:33:36Z</dcterms:created>
  <dcterms:modified xsi:type="dcterms:W3CDTF">2014-10-17T11:53:41Z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0x01010034202C3AE52D614BB275DA2352BDD4C6</vt:lpwstr>
  </property>
</Properties>
</file>